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99" r:id="rId2"/>
    <p:sldId id="426" r:id="rId3"/>
    <p:sldId id="410" r:id="rId4"/>
    <p:sldId id="411" r:id="rId5"/>
    <p:sldId id="412" r:id="rId6"/>
    <p:sldId id="413" r:id="rId7"/>
    <p:sldId id="414" r:id="rId8"/>
    <p:sldId id="427" r:id="rId9"/>
    <p:sldId id="428" r:id="rId10"/>
    <p:sldId id="415" r:id="rId11"/>
    <p:sldId id="416" r:id="rId12"/>
    <p:sldId id="417" r:id="rId13"/>
    <p:sldId id="418" r:id="rId14"/>
    <p:sldId id="419" r:id="rId15"/>
    <p:sldId id="429" r:id="rId16"/>
    <p:sldId id="420" r:id="rId17"/>
    <p:sldId id="422" r:id="rId18"/>
    <p:sldId id="430" r:id="rId19"/>
    <p:sldId id="423" r:id="rId20"/>
    <p:sldId id="424" r:id="rId21"/>
    <p:sldId id="425" r:id="rId22"/>
    <p:sldId id="431" r:id="rId23"/>
    <p:sldId id="302" r:id="rId24"/>
    <p:sldId id="272" r:id="rId25"/>
  </p:sldIdLst>
  <p:sldSz cx="12192000" cy="6858000"/>
  <p:notesSz cx="9601200" cy="7315200"/>
  <p:custDataLst>
    <p:tags r:id="rId2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12"/>
            <p14:sldId id="413"/>
            <p14:sldId id="414"/>
            <p14:sldId id="427"/>
            <p14:sldId id="428"/>
            <p14:sldId id="415"/>
            <p14:sldId id="416"/>
            <p14:sldId id="417"/>
            <p14:sldId id="418"/>
            <p14:sldId id="419"/>
            <p14:sldId id="429"/>
            <p14:sldId id="420"/>
            <p14:sldId id="422"/>
            <p14:sldId id="430"/>
            <p14:sldId id="423"/>
            <p14:sldId id="424"/>
            <p14:sldId id="425"/>
            <p14:sldId id="431"/>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1" autoAdjust="0"/>
    <p:restoredTop sz="72700" autoAdjust="0"/>
  </p:normalViewPr>
  <p:slideViewPr>
    <p:cSldViewPr snapToGrid="0" showGuides="1">
      <p:cViewPr varScale="1">
        <p:scale>
          <a:sx n="104" d="100"/>
          <a:sy n="104" d="100"/>
        </p:scale>
        <p:origin x="248" y="116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...there are two critical principles associated with category option combination. First, reusability. We don't want any category option to be created more than once in a given DHIS2 system. If it already exists, we should reuse it. </a:t>
            </a:r>
            <a:br>
              <a:rPr lang="en-US" dirty="0"/>
            </a:br>
            <a:endParaRPr lang="es-ES" dirty="0"/>
          </a:p>
        </p:txBody>
      </p:sp>
    </p:spTree>
    <p:extLst>
      <p:ext uri="{BB962C8B-B14F-4D97-AF65-F5344CB8AC3E}">
        <p14:creationId xmlns:p14="http://schemas.microsoft.com/office/powerpoint/2010/main" val="736956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Second, granularity. Each category option should represent one concept by itself. We do not want to combine multiple concepts, such as 10 to 14 years and male in the same option, because this would limit our ability to disaggregate the data for analysis.</a:t>
            </a:r>
          </a:p>
        </p:txBody>
      </p:sp>
    </p:spTree>
    <p:extLst>
      <p:ext uri="{BB962C8B-B14F-4D97-AF65-F5344CB8AC3E}">
        <p14:creationId xmlns:p14="http://schemas.microsoft.com/office/powerpoint/2010/main" val="3605961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solidFill>
                  <a:srgbClr val="000000"/>
                </a:solidFill>
                <a:sym typeface=""/>
              </a:rPr>
              <a:t>Now, let's talk about categories. Categories describe how we classify these individual options into groups. In the RMNCAH data set, the options male and female make up the sex category and 10 to 14 years, 15 to 19 years and 20 plus years make up the RMNCAH age category.</a:t>
            </a:r>
          </a:p>
        </p:txBody>
      </p:sp>
    </p:spTree>
    <p:extLst>
      <p:ext uri="{BB962C8B-B14F-4D97-AF65-F5344CB8AC3E}">
        <p14:creationId xmlns:p14="http://schemas.microsoft.com/office/powerpoint/2010/main" val="129672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Note that the categories are what appear in the analytics applications as </a:t>
            </a:r>
            <a:r>
              <a:rPr lang="en-US" noProof="0" dirty="0" err="1"/>
              <a:t>disaggregations</a:t>
            </a:r>
            <a:r>
              <a:rPr lang="en-US" noProof="0" dirty="0"/>
              <a:t> you can add to visualizations.</a:t>
            </a:r>
          </a:p>
        </p:txBody>
      </p:sp>
    </p:spTree>
    <p:extLst>
      <p:ext uri="{BB962C8B-B14F-4D97-AF65-F5344CB8AC3E}">
        <p14:creationId xmlns:p14="http://schemas.microsoft.com/office/powerpoint/2010/main" val="1936749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solidFill>
                  <a:srgbClr val="000000"/>
                </a:solidFill>
                <a:sym typeface=""/>
              </a:rPr>
              <a:t>There is an important principle to follow when creating categories, the total for all options that make up the category, should be meaningful. This is because that total will appear in the analytics applications, unless you add the desegregations to it.</a:t>
            </a:r>
          </a:p>
        </p:txBody>
      </p:sp>
    </p:spTree>
    <p:extLst>
      <p:ext uri="{BB962C8B-B14F-4D97-AF65-F5344CB8AC3E}">
        <p14:creationId xmlns:p14="http://schemas.microsoft.com/office/powerpoint/2010/main" val="3883821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For example, you would not want to create a disaggregation that combined both less than five years and under ones, since the total would not be meaningful, as there would be a double counting happening with those that are under one year old.</a:t>
            </a:r>
          </a:p>
        </p:txBody>
      </p:sp>
    </p:spTree>
    <p:extLst>
      <p:ext uri="{BB962C8B-B14F-4D97-AF65-F5344CB8AC3E}">
        <p14:creationId xmlns:p14="http://schemas.microsoft.com/office/powerpoint/2010/main" val="556631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Next, let's discuss category combinations. The category combination is used in data element creation to assign the desegregations. Category combinations, allow you to add one or more categories to a data element. For the delivery section of the RMNCAH data set, we would need to create a category combination for the RMNCAH age group. This is an example of a category combination that only contains one category.</a:t>
            </a:r>
          </a:p>
        </p:txBody>
      </p:sp>
    </p:spTree>
    <p:extLst>
      <p:ext uri="{BB962C8B-B14F-4D97-AF65-F5344CB8AC3E}">
        <p14:creationId xmlns:p14="http://schemas.microsoft.com/office/powerpoint/2010/main" val="3421625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noProof="0" dirty="0">
                <a:solidFill>
                  <a:srgbClr val="000000"/>
                </a:solidFill>
                <a:sym typeface=""/>
              </a:rPr>
              <a:t>In the family planning section of the RMNCAH dataset, the data element is disaggregated by both age and sex.</a:t>
            </a:r>
          </a:p>
        </p:txBody>
      </p:sp>
    </p:spTree>
    <p:extLst>
      <p:ext uri="{BB962C8B-B14F-4D97-AF65-F5344CB8AC3E}">
        <p14:creationId xmlns:p14="http://schemas.microsoft.com/office/powerpoint/2010/main" val="1217741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category combination would therefore consist of these two categories, RMNCAH age and sex. </a:t>
            </a:r>
          </a:p>
        </p:txBody>
      </p:sp>
    </p:spTree>
    <p:extLst>
      <p:ext uri="{BB962C8B-B14F-4D97-AF65-F5344CB8AC3E}">
        <p14:creationId xmlns:p14="http://schemas.microsoft.com/office/powerpoint/2010/main" val="3919828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fontAlgn="base">
              <a:spcBef>
                <a:spcPts val="0"/>
              </a:spcBef>
              <a:spcAft>
                <a:spcPts val="1000"/>
              </a:spcAft>
              <a:buFont typeface="Arial" panose="020B0604020202020204" pitchFamily="34" charset="0"/>
              <a:buNone/>
            </a:pPr>
            <a:r>
              <a:rPr lang="en-US" sz="1800" b="0" i="0" u="none" strike="noStrike" dirty="0">
                <a:solidFill>
                  <a:srgbClr val="000000"/>
                </a:solidFill>
                <a:effectLst/>
                <a:latin typeface="Lato" panose="020F0502020204030203" pitchFamily="34" charset="0"/>
              </a:rPr>
              <a:t>Lastly, we have what we refer to as category option combinations. Based on the category combination defined, DHIS2 will automatically generate a cross section of all the category options, contained within the category combination. In our example, the category option combinations, will be the individual detail we need to store each of our individual disaggregation of age and sex, including male 10 to 14 years, female 10 to 14 years, male 15 to 19 years, female 15 to 19 years, male 20 plus years and female 20 plus years.</a:t>
            </a:r>
          </a:p>
          <a:p>
            <a:endParaRPr lang="es-ES" dirty="0"/>
          </a:p>
        </p:txBody>
      </p:sp>
    </p:spTree>
    <p:extLst>
      <p:ext uri="{BB962C8B-B14F-4D97-AF65-F5344CB8AC3E}">
        <p14:creationId xmlns:p14="http://schemas.microsoft.com/office/powerpoint/2010/main" val="114350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As we saw in the introduction to DHIS2 course, data elements can be further broken down, into more granular pieces of information, such as age and sex also known as desegregations, by using categories. These desegregations are created through the category model in DHIS2. </a:t>
            </a:r>
          </a:p>
        </p:txBody>
      </p:sp>
    </p:spTree>
    <p:extLst>
      <p:ext uri="{BB962C8B-B14F-4D97-AF65-F5344CB8AC3E}">
        <p14:creationId xmlns:p14="http://schemas.microsoft.com/office/powerpoint/2010/main" val="2334010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If we look back at our data set, we see that each of these combinations represent a cell in our reporting table. This is not a coincidence, DHIS2 has to generate those fields for you to store data in each individual disaggregation when you enter your data in the system. </a:t>
            </a:r>
          </a:p>
        </p:txBody>
      </p:sp>
    </p:spTree>
    <p:extLst>
      <p:ext uri="{BB962C8B-B14F-4D97-AF65-F5344CB8AC3E}">
        <p14:creationId xmlns:p14="http://schemas.microsoft.com/office/powerpoint/2010/main" val="3532365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This might perhaps seem a little too complicated. You might ask, why not just create these combinations directly, without having to go through this process. </a:t>
            </a:r>
          </a:p>
        </p:txBody>
      </p:sp>
    </p:spTree>
    <p:extLst>
      <p:ext uri="{BB962C8B-B14F-4D97-AF65-F5344CB8AC3E}">
        <p14:creationId xmlns:p14="http://schemas.microsoft.com/office/powerpoint/2010/main" val="252078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main reason is that it provides a lot of flexibility for the end users in terms of viewing the data outputs and it reduces the number of data elements we have to create, making the customization process more efficient and reducing opportunities for errors or duplication.</a:t>
            </a:r>
          </a:p>
        </p:txBody>
      </p:sp>
    </p:spTree>
    <p:extLst>
      <p:ext uri="{BB962C8B-B14F-4D97-AF65-F5344CB8AC3E}">
        <p14:creationId xmlns:p14="http://schemas.microsoft.com/office/powerpoint/2010/main" val="2818534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effectLst/>
                <a:sym typeface=""/>
              </a:rPr>
              <a:t>In summary, the category model refers to the disaggregation of data elements into different classifications, such as age and sex. The individual component parts are referred to as category options. These are all the individual options that make up a category, which is a group of category options. From a design perspective, it is important that category options, follow the principles of reusability and granularity. From an analysis perspective, it is key that category options within a category, encompass the totality of a data element, without gaps are overlap, so that no values are omitted or counted more than once. Category combinations are made up of one or more categories and are used to assign the categories to data elements. Finally, category option combinations, are created automatically by DHIS2. </a:t>
            </a:r>
            <a:r>
              <a:rPr lang="en-US">
                <a:solidFill>
                  <a:srgbClr val="000000"/>
                </a:solidFill>
                <a:effectLst/>
                <a:sym typeface=""/>
              </a:rPr>
              <a:t>They create the combination of each cell in a reporting table, which provides a lot of flexibility for the end user in terms of viewing the data outputs and it reduces the number of data elements we have to create.</a:t>
            </a:r>
            <a:endParaRPr lang="en-US" dirty="0">
              <a:solidFill>
                <a:srgbClr val="000000"/>
              </a:solidFill>
              <a:effectLst/>
              <a:sym typeface=""/>
            </a:endParaRPr>
          </a:p>
          <a:p>
            <a:endParaRPr lang="es-ES" dirty="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this video, we will look at the concepts of the category model and show examples of how they relate to the RMNCAH dataset.</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Let's begin by reviewing the dataset. We can see that there are sections in this dataset, such as delivery by age or family planning that include desegregated data elements.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To understand how desegregations work in DHIS2, you first need to familiarize yourself with four key terms and how they relate to one another; category options, categories, category combinations and category option combinations.</a:t>
            </a:r>
          </a:p>
        </p:txBody>
      </p:sp>
    </p:spTree>
    <p:extLst>
      <p:ext uri="{BB962C8B-B14F-4D97-AF65-F5344CB8AC3E}">
        <p14:creationId xmlns:p14="http://schemas.microsoft.com/office/powerpoint/2010/main" val="625319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Let's start with category options. In DHIS2 category options are the individual options that make up a disaggregation.</a:t>
            </a:r>
          </a:p>
        </p:txBody>
      </p:sp>
    </p:spTree>
    <p:extLst>
      <p:ext uri="{BB962C8B-B14F-4D97-AF65-F5344CB8AC3E}">
        <p14:creationId xmlns:p14="http://schemas.microsoft.com/office/powerpoint/2010/main" val="4148604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For example, when we desegregate data elements based on sex, male and female are the individual category options. </a:t>
            </a:r>
          </a:p>
        </p:txBody>
      </p:sp>
    </p:spTree>
    <p:extLst>
      <p:ext uri="{BB962C8B-B14F-4D97-AF65-F5344CB8AC3E}">
        <p14:creationId xmlns:p14="http://schemas.microsoft.com/office/powerpoint/2010/main" val="342964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our RMNCAH data set for the delivery data elements, the data are desegregated by age group; 10 to 14, 15 to 19 and 20 plus years in this specific case.</a:t>
            </a:r>
          </a:p>
        </p:txBody>
      </p:sp>
    </p:spTree>
    <p:extLst>
      <p:ext uri="{BB962C8B-B14F-4D97-AF65-F5344CB8AC3E}">
        <p14:creationId xmlns:p14="http://schemas.microsoft.com/office/powerpoint/2010/main" val="167502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These are all category options…</a:t>
            </a:r>
          </a:p>
        </p:txBody>
      </p:sp>
    </p:spTree>
    <p:extLst>
      <p:ext uri="{BB962C8B-B14F-4D97-AF65-F5344CB8AC3E}">
        <p14:creationId xmlns:p14="http://schemas.microsoft.com/office/powerpoint/2010/main" val="2077838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4.xml"/><Relationship Id="rId1" Type="http://schemas.openxmlformats.org/officeDocument/2006/relationships/tags" Target="../tags/tag1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3.xml"/><Relationship Id="rId1" Type="http://schemas.openxmlformats.org/officeDocument/2006/relationships/tags" Target="../tags/tag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tags" Target="../tags/tag15.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tags" Target="../tags/tag16.xml"/><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tags" Target="../tags/tag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4.xml"/><Relationship Id="rId1" Type="http://schemas.openxmlformats.org/officeDocument/2006/relationships/tags" Target="../tags/tag18.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4.xml"/><Relationship Id="rId1" Type="http://schemas.openxmlformats.org/officeDocument/2006/relationships/tags" Target="../tags/tag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4.xml"/><Relationship Id="rId1" Type="http://schemas.openxmlformats.org/officeDocument/2006/relationships/tags" Target="../tags/tag20.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0.xml"/><Relationship Id="rId1" Type="http://schemas.openxmlformats.org/officeDocument/2006/relationships/tags" Target="../tags/tag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4.xml"/><Relationship Id="rId1" Type="http://schemas.openxmlformats.org/officeDocument/2006/relationships/tags" Target="../tags/tag2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notesSlide" Target="../notesSlides/notesSlide21.xml"/><Relationship Id="rId7"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tags" Target="../tags/tag2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notesSlide" Target="../notesSlides/notesSlide22.xml"/><Relationship Id="rId7"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tags" Target="../tags/tag2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8.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5.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5.sv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2.xml"/><Relationship Id="rId1" Type="http://schemas.openxmlformats.org/officeDocument/2006/relationships/tags" Target="../tags/tag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xml"/><Relationship Id="rId1" Type="http://schemas.openxmlformats.org/officeDocument/2006/relationships/tags" Target="../tags/tag7.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4.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4.xml"/><Relationship Id="rId1" Type="http://schemas.openxmlformats.org/officeDocument/2006/relationships/tags" Target="../tags/tag9.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Theory of the category model</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Click="0" advTm="13019"/>
    </mc:Choice>
    <mc:Fallback xmlns="">
      <p:transition spd="slow" advClick="0"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8F0F-0991-8462-74CE-854DFAABA0EF}"/>
              </a:ext>
            </a:extLst>
          </p:cNvPr>
          <p:cNvSpPr>
            <a:spLocks noGrp="1"/>
          </p:cNvSpPr>
          <p:nvPr>
            <p:ph type="title"/>
          </p:nvPr>
        </p:nvSpPr>
        <p:spPr/>
        <p:txBody>
          <a:bodyPr/>
          <a:lstStyle/>
          <a:p>
            <a:r>
              <a:rPr lang="es-ES"/>
              <a:t>2 Principles of category option creation</a:t>
            </a:r>
          </a:p>
        </p:txBody>
      </p:sp>
      <p:sp>
        <p:nvSpPr>
          <p:cNvPr id="3" name="TextBox 2">
            <a:extLst>
              <a:ext uri="{FF2B5EF4-FFF2-40B4-BE49-F238E27FC236}">
                <a16:creationId xmlns:a16="http://schemas.microsoft.com/office/drawing/2014/main" id="{10BAD887-2E5C-D329-2D7F-F9E373B511B2}"/>
              </a:ext>
            </a:extLst>
          </p:cNvPr>
          <p:cNvSpPr txBox="1"/>
          <p:nvPr/>
        </p:nvSpPr>
        <p:spPr>
          <a:xfrm>
            <a:off x="4714308"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4" name="Oval 3">
            <a:extLst>
              <a:ext uri="{FF2B5EF4-FFF2-40B4-BE49-F238E27FC236}">
                <a16:creationId xmlns:a16="http://schemas.microsoft.com/office/drawing/2014/main" id="{1871FFB1-33A9-DAE4-8DE4-9AA79E4A6D4B}"/>
              </a:ext>
            </a:extLst>
          </p:cNvPr>
          <p:cNvSpPr/>
          <p:nvPr/>
        </p:nvSpPr>
        <p:spPr>
          <a:xfrm>
            <a:off x="4491430"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5" name="TextBox 4">
            <a:extLst>
              <a:ext uri="{FF2B5EF4-FFF2-40B4-BE49-F238E27FC236}">
                <a16:creationId xmlns:a16="http://schemas.microsoft.com/office/drawing/2014/main" id="{A5BB4C1F-23B2-A75F-0609-C8DD9CEBE117}"/>
              </a:ext>
            </a:extLst>
          </p:cNvPr>
          <p:cNvSpPr txBox="1"/>
          <p:nvPr/>
        </p:nvSpPr>
        <p:spPr>
          <a:xfrm>
            <a:off x="2181530" y="2160554"/>
            <a:ext cx="2763384"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Reusability </a:t>
            </a:r>
          </a:p>
        </p:txBody>
      </p:sp>
      <p:sp>
        <p:nvSpPr>
          <p:cNvPr id="6" name="TextBox 5">
            <a:extLst>
              <a:ext uri="{FF2B5EF4-FFF2-40B4-BE49-F238E27FC236}">
                <a16:creationId xmlns:a16="http://schemas.microsoft.com/office/drawing/2014/main" id="{4D19D120-DC14-4A9D-99DE-11AAD1CCD58F}"/>
              </a:ext>
            </a:extLst>
          </p:cNvPr>
          <p:cNvSpPr txBox="1"/>
          <p:nvPr/>
        </p:nvSpPr>
        <p:spPr>
          <a:xfrm>
            <a:off x="2133600" y="2913171"/>
            <a:ext cx="2890221" cy="1693733"/>
          </a:xfrm>
          <a:prstGeom prst="rect">
            <a:avLst/>
          </a:prstGeom>
          <a:noFill/>
        </p:spPr>
        <p:txBody>
          <a:bodyPr wrap="square" rtlCol="0">
            <a:spAutoFit/>
          </a:bodyPr>
          <a:lstStyle/>
          <a:p>
            <a:pPr marL="342900" indent="-342900">
              <a:lnSpc>
                <a:spcPct val="150000"/>
              </a:lnSpc>
              <a:buClr>
                <a:srgbClr val="008CCF"/>
              </a:buClr>
              <a:buFont typeface="Arial" panose="020B0604020202020204" pitchFamily="34" charset="0"/>
              <a:buChar char="•"/>
            </a:pPr>
            <a:r>
              <a:rPr lang="en-US" sz="2400">
                <a:solidFill>
                  <a:srgbClr val="000000"/>
                </a:solidFill>
              </a:rPr>
              <a:t>Male</a:t>
            </a:r>
          </a:p>
          <a:p>
            <a:pPr marL="342900" indent="-342900">
              <a:lnSpc>
                <a:spcPct val="150000"/>
              </a:lnSpc>
              <a:buClr>
                <a:srgbClr val="008CCF"/>
              </a:buClr>
              <a:buFont typeface="Arial" panose="020B0604020202020204" pitchFamily="34" charset="0"/>
              <a:buChar char="•"/>
            </a:pPr>
            <a:r>
              <a:rPr lang="en-US" sz="2400">
                <a:solidFill>
                  <a:srgbClr val="000000"/>
                </a:solidFill>
              </a:rPr>
              <a:t>Female</a:t>
            </a:r>
          </a:p>
          <a:p>
            <a:pPr marL="342900" indent="-342900">
              <a:lnSpc>
                <a:spcPct val="150000"/>
              </a:lnSpc>
              <a:buClr>
                <a:srgbClr val="008CCF"/>
              </a:buClr>
              <a:buFont typeface="Arial" panose="020B0604020202020204" pitchFamily="34" charset="0"/>
              <a:buChar char="•"/>
            </a:pPr>
            <a:r>
              <a:rPr lang="en-US" sz="2400">
                <a:solidFill>
                  <a:srgbClr val="000000"/>
                </a:solidFill>
              </a:rPr>
              <a:t>Femme</a:t>
            </a:r>
          </a:p>
        </p:txBody>
      </p:sp>
      <p:sp>
        <p:nvSpPr>
          <p:cNvPr id="7" name="Right Brace 6">
            <a:extLst>
              <a:ext uri="{FF2B5EF4-FFF2-40B4-BE49-F238E27FC236}">
                <a16:creationId xmlns:a16="http://schemas.microsoft.com/office/drawing/2014/main" id="{C8DC7804-914D-C13F-C534-AA45CEE18526}"/>
              </a:ext>
            </a:extLst>
          </p:cNvPr>
          <p:cNvSpPr/>
          <p:nvPr/>
        </p:nvSpPr>
        <p:spPr>
          <a:xfrm>
            <a:off x="3818255" y="3727450"/>
            <a:ext cx="236668" cy="760805"/>
          </a:xfrm>
          <a:prstGeom prst="rightBrace">
            <a:avLst>
              <a:gd name="adj1" fmla="val 78093"/>
              <a:gd name="adj2" fmla="val 50000"/>
            </a:avLst>
          </a:prstGeom>
          <a:ln w="2857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TextBox 7">
            <a:extLst>
              <a:ext uri="{FF2B5EF4-FFF2-40B4-BE49-F238E27FC236}">
                <a16:creationId xmlns:a16="http://schemas.microsoft.com/office/drawing/2014/main" id="{88A3BEA6-5321-69AB-E9E3-F841F3196AF9}"/>
              </a:ext>
            </a:extLst>
          </p:cNvPr>
          <p:cNvSpPr txBox="1"/>
          <p:nvPr/>
        </p:nvSpPr>
        <p:spPr>
          <a:xfrm>
            <a:off x="4192859" y="3692353"/>
            <a:ext cx="2515617" cy="830997"/>
          </a:xfrm>
          <a:prstGeom prst="rect">
            <a:avLst/>
          </a:prstGeom>
          <a:noFill/>
        </p:spPr>
        <p:txBody>
          <a:bodyPr wrap="square" rtlCol="0">
            <a:spAutoFit/>
          </a:bodyPr>
          <a:lstStyle/>
          <a:p>
            <a:pPr algn="l">
              <a:buClr>
                <a:srgbClr val="008CCF"/>
              </a:buClr>
            </a:pPr>
            <a:r>
              <a:rPr lang="es-ES" sz="2400"/>
              <a:t>Same category option</a:t>
            </a:r>
          </a:p>
        </p:txBody>
      </p:sp>
      <p:cxnSp>
        <p:nvCxnSpPr>
          <p:cNvPr id="10" name="Straight Connector 9">
            <a:extLst>
              <a:ext uri="{FF2B5EF4-FFF2-40B4-BE49-F238E27FC236}">
                <a16:creationId xmlns:a16="http://schemas.microsoft.com/office/drawing/2014/main" id="{74F82C23-87DD-9965-7421-0DFEC102D713}"/>
              </a:ext>
            </a:extLst>
          </p:cNvPr>
          <p:cNvCxnSpPr/>
          <p:nvPr/>
        </p:nvCxnSpPr>
        <p:spPr>
          <a:xfrm>
            <a:off x="2259106" y="4367605"/>
            <a:ext cx="1559149" cy="0"/>
          </a:xfrm>
          <a:prstGeom prst="line">
            <a:avLst/>
          </a:prstGeom>
          <a:ln w="22225"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67A189C-D641-3AA6-E118-AEB19D66BBAF}"/>
              </a:ext>
            </a:extLst>
          </p:cNvPr>
          <p:cNvSpPr txBox="1"/>
          <p:nvPr/>
        </p:nvSpPr>
        <p:spPr>
          <a:xfrm>
            <a:off x="-3073710" y="241604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12" name="TextBox 11">
            <a:extLst>
              <a:ext uri="{FF2B5EF4-FFF2-40B4-BE49-F238E27FC236}">
                <a16:creationId xmlns:a16="http://schemas.microsoft.com/office/drawing/2014/main" id="{E5DAB048-1661-9EAD-4C9E-7053A3C35564}"/>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13" name="TextBox 12">
            <a:extLst>
              <a:ext uri="{FF2B5EF4-FFF2-40B4-BE49-F238E27FC236}">
                <a16:creationId xmlns:a16="http://schemas.microsoft.com/office/drawing/2014/main" id="{0F07D6FD-FA6F-D988-4592-97A96F2D27A5}"/>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14" name="Oval 13">
            <a:extLst>
              <a:ext uri="{FF2B5EF4-FFF2-40B4-BE49-F238E27FC236}">
                <a16:creationId xmlns:a16="http://schemas.microsoft.com/office/drawing/2014/main" id="{EB01973A-5B24-9B8E-A5C5-C835AF018E9F}"/>
              </a:ext>
            </a:extLst>
          </p:cNvPr>
          <p:cNvSpPr/>
          <p:nvPr/>
        </p:nvSpPr>
        <p:spPr>
          <a:xfrm>
            <a:off x="-3300452" y="2186940"/>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5" name="Oval 14">
            <a:extLst>
              <a:ext uri="{FF2B5EF4-FFF2-40B4-BE49-F238E27FC236}">
                <a16:creationId xmlns:a16="http://schemas.microsoft.com/office/drawing/2014/main" id="{F6D260BD-1C4D-CDA5-225C-756581C41D9C}"/>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6" name="Oval 15">
            <a:extLst>
              <a:ext uri="{FF2B5EF4-FFF2-40B4-BE49-F238E27FC236}">
                <a16:creationId xmlns:a16="http://schemas.microsoft.com/office/drawing/2014/main" id="{8D05FA10-9838-DFC7-C2D4-2CB4937578FC}"/>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Tree>
    <p:custDataLst>
      <p:tags r:id="rId1"/>
    </p:custDataLst>
    <p:extLst>
      <p:ext uri="{BB962C8B-B14F-4D97-AF65-F5344CB8AC3E}">
        <p14:creationId xmlns:p14="http://schemas.microsoft.com/office/powerpoint/2010/main" val="3960126619"/>
      </p:ext>
    </p:extLst>
  </p:cSld>
  <p:clrMapOvr>
    <a:masterClrMapping/>
  </p:clrMapOvr>
  <mc:AlternateContent xmlns:mc="http://schemas.openxmlformats.org/markup-compatibility/2006" xmlns:p14="http://schemas.microsoft.com/office/powerpoint/2010/main">
    <mc:Choice Requires="p14">
      <p:transition spd="slow" p14:dur="2000" advClick="0" advTm="19437"/>
    </mc:Choice>
    <mc:Fallback xmlns="">
      <p:transition spd="slow" advClick="0" advTm="194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uiExpand="1" build="p"/>
      <p:bldP spid="7"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BB30-2154-4C3A-8C7E-37FBED75AFFC}"/>
              </a:ext>
            </a:extLst>
          </p:cNvPr>
          <p:cNvSpPr>
            <a:spLocks noGrp="1"/>
          </p:cNvSpPr>
          <p:nvPr>
            <p:ph type="title"/>
          </p:nvPr>
        </p:nvSpPr>
        <p:spPr/>
        <p:txBody>
          <a:bodyPr/>
          <a:lstStyle/>
          <a:p>
            <a:r>
              <a:rPr lang="es-ES"/>
              <a:t>2 Principles of category option creation</a:t>
            </a:r>
          </a:p>
        </p:txBody>
      </p:sp>
      <p:sp>
        <p:nvSpPr>
          <p:cNvPr id="17" name="TextBox 16">
            <a:extLst>
              <a:ext uri="{FF2B5EF4-FFF2-40B4-BE49-F238E27FC236}">
                <a16:creationId xmlns:a16="http://schemas.microsoft.com/office/drawing/2014/main" id="{1998E92F-32A3-E672-3CFF-C586D6E6DF3C}"/>
              </a:ext>
            </a:extLst>
          </p:cNvPr>
          <p:cNvSpPr txBox="1"/>
          <p:nvPr/>
        </p:nvSpPr>
        <p:spPr>
          <a:xfrm>
            <a:off x="4714308"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18" name="Oval 17">
            <a:extLst>
              <a:ext uri="{FF2B5EF4-FFF2-40B4-BE49-F238E27FC236}">
                <a16:creationId xmlns:a16="http://schemas.microsoft.com/office/drawing/2014/main" id="{8DD40D52-40D3-096B-1803-51E763D8FFAF}"/>
              </a:ext>
            </a:extLst>
          </p:cNvPr>
          <p:cNvSpPr/>
          <p:nvPr/>
        </p:nvSpPr>
        <p:spPr>
          <a:xfrm>
            <a:off x="4491430"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19" name="TextBox 18">
            <a:extLst>
              <a:ext uri="{FF2B5EF4-FFF2-40B4-BE49-F238E27FC236}">
                <a16:creationId xmlns:a16="http://schemas.microsoft.com/office/drawing/2014/main" id="{7729B39B-D6B7-5190-6D3D-71CFED63D47B}"/>
              </a:ext>
            </a:extLst>
          </p:cNvPr>
          <p:cNvSpPr txBox="1"/>
          <p:nvPr/>
        </p:nvSpPr>
        <p:spPr>
          <a:xfrm>
            <a:off x="2181530" y="2160554"/>
            <a:ext cx="2763384"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Reusability </a:t>
            </a:r>
          </a:p>
        </p:txBody>
      </p:sp>
      <p:sp>
        <p:nvSpPr>
          <p:cNvPr id="20" name="TextBox 19">
            <a:extLst>
              <a:ext uri="{FF2B5EF4-FFF2-40B4-BE49-F238E27FC236}">
                <a16:creationId xmlns:a16="http://schemas.microsoft.com/office/drawing/2014/main" id="{D8C51432-7AD8-704E-4748-405FADFC3138}"/>
              </a:ext>
            </a:extLst>
          </p:cNvPr>
          <p:cNvSpPr txBox="1"/>
          <p:nvPr/>
        </p:nvSpPr>
        <p:spPr>
          <a:xfrm>
            <a:off x="2133600" y="2913171"/>
            <a:ext cx="2890221" cy="1139736"/>
          </a:xfrm>
          <a:prstGeom prst="rect">
            <a:avLst/>
          </a:prstGeom>
          <a:noFill/>
        </p:spPr>
        <p:txBody>
          <a:bodyPr wrap="square" rtlCol="0">
            <a:spAutoFit/>
          </a:bodyPr>
          <a:lstStyle/>
          <a:p>
            <a:pPr marL="342900" indent="-342900">
              <a:lnSpc>
                <a:spcPct val="150000"/>
              </a:lnSpc>
              <a:buClr>
                <a:srgbClr val="008CCF"/>
              </a:buClr>
              <a:buFont typeface="Arial" panose="020B0604020202020204" pitchFamily="34" charset="0"/>
              <a:buChar char="•"/>
            </a:pPr>
            <a:r>
              <a:rPr lang="en-US" sz="2400">
                <a:solidFill>
                  <a:srgbClr val="000000"/>
                </a:solidFill>
              </a:rPr>
              <a:t>Male</a:t>
            </a:r>
          </a:p>
          <a:p>
            <a:pPr marL="342900" indent="-342900">
              <a:lnSpc>
                <a:spcPct val="150000"/>
              </a:lnSpc>
              <a:buClr>
                <a:srgbClr val="008CCF"/>
              </a:buClr>
              <a:buFont typeface="Arial" panose="020B0604020202020204" pitchFamily="34" charset="0"/>
              <a:buChar char="•"/>
            </a:pPr>
            <a:r>
              <a:rPr lang="en-US" sz="2400">
                <a:solidFill>
                  <a:srgbClr val="000000"/>
                </a:solidFill>
              </a:rPr>
              <a:t>Female</a:t>
            </a:r>
          </a:p>
        </p:txBody>
      </p:sp>
      <p:sp>
        <p:nvSpPr>
          <p:cNvPr id="24" name="TextBox 23">
            <a:extLst>
              <a:ext uri="{FF2B5EF4-FFF2-40B4-BE49-F238E27FC236}">
                <a16:creationId xmlns:a16="http://schemas.microsoft.com/office/drawing/2014/main" id="{1B995FFB-76DD-2659-07AC-69A07017201D}"/>
              </a:ext>
            </a:extLst>
          </p:cNvPr>
          <p:cNvSpPr txBox="1"/>
          <p:nvPr/>
        </p:nvSpPr>
        <p:spPr>
          <a:xfrm>
            <a:off x="7247086" y="2160554"/>
            <a:ext cx="2763384"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Granularity </a:t>
            </a:r>
          </a:p>
        </p:txBody>
      </p:sp>
      <p:sp>
        <p:nvSpPr>
          <p:cNvPr id="25" name="TextBox 24">
            <a:extLst>
              <a:ext uri="{FF2B5EF4-FFF2-40B4-BE49-F238E27FC236}">
                <a16:creationId xmlns:a16="http://schemas.microsoft.com/office/drawing/2014/main" id="{9EE7E03B-F410-B554-D9B3-77C62C71E871}"/>
              </a:ext>
            </a:extLst>
          </p:cNvPr>
          <p:cNvSpPr txBox="1"/>
          <p:nvPr/>
        </p:nvSpPr>
        <p:spPr>
          <a:xfrm>
            <a:off x="7247086" y="2913171"/>
            <a:ext cx="3112528" cy="1693733"/>
          </a:xfrm>
          <a:prstGeom prst="rect">
            <a:avLst/>
          </a:prstGeom>
          <a:noFill/>
        </p:spPr>
        <p:txBody>
          <a:bodyPr wrap="square" rtlCol="0">
            <a:spAutoFit/>
          </a:bodyPr>
          <a:lstStyle/>
          <a:p>
            <a:pPr marL="342900" indent="-342900">
              <a:lnSpc>
                <a:spcPct val="150000"/>
              </a:lnSpc>
              <a:buClr>
                <a:srgbClr val="008CCF"/>
              </a:buClr>
              <a:buFont typeface="Arial" panose="020B0604020202020204" pitchFamily="34" charset="0"/>
              <a:buChar char="•"/>
            </a:pPr>
            <a:r>
              <a:rPr lang="en-US" sz="2400">
                <a:solidFill>
                  <a:srgbClr val="000000"/>
                </a:solidFill>
              </a:rPr>
              <a:t>Male</a:t>
            </a:r>
          </a:p>
          <a:p>
            <a:pPr marL="342900" indent="-342900">
              <a:lnSpc>
                <a:spcPct val="150000"/>
              </a:lnSpc>
              <a:buClr>
                <a:srgbClr val="008CCF"/>
              </a:buClr>
              <a:buFont typeface="Arial" panose="020B0604020202020204" pitchFamily="34" charset="0"/>
              <a:buChar char="•"/>
            </a:pPr>
            <a:r>
              <a:rPr lang="en-US" sz="2400">
                <a:solidFill>
                  <a:srgbClr val="000000"/>
                </a:solidFill>
              </a:rPr>
              <a:t>10-14 years</a:t>
            </a:r>
          </a:p>
          <a:p>
            <a:pPr marL="342900" indent="-342900">
              <a:lnSpc>
                <a:spcPct val="150000"/>
              </a:lnSpc>
              <a:buClr>
                <a:srgbClr val="008CCF"/>
              </a:buClr>
              <a:buFont typeface="Arial" panose="020B0604020202020204" pitchFamily="34" charset="0"/>
              <a:buChar char="•"/>
            </a:pPr>
            <a:r>
              <a:rPr lang="en-US" sz="2400">
                <a:solidFill>
                  <a:srgbClr val="000000"/>
                </a:solidFill>
              </a:rPr>
              <a:t>Male, 10-14 years</a:t>
            </a:r>
          </a:p>
        </p:txBody>
      </p:sp>
      <p:cxnSp>
        <p:nvCxnSpPr>
          <p:cNvPr id="26" name="Straight Connector 25">
            <a:extLst>
              <a:ext uri="{FF2B5EF4-FFF2-40B4-BE49-F238E27FC236}">
                <a16:creationId xmlns:a16="http://schemas.microsoft.com/office/drawing/2014/main" id="{3B81CE23-CAED-4480-6F7A-E1B3864BFA88}"/>
              </a:ext>
            </a:extLst>
          </p:cNvPr>
          <p:cNvCxnSpPr/>
          <p:nvPr/>
        </p:nvCxnSpPr>
        <p:spPr>
          <a:xfrm>
            <a:off x="7659444" y="4352605"/>
            <a:ext cx="2468880" cy="0"/>
          </a:xfrm>
          <a:prstGeom prst="line">
            <a:avLst/>
          </a:prstGeom>
          <a:ln w="22225"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429B80E-BF5C-CD24-EF31-35F5548831B8}"/>
              </a:ext>
            </a:extLst>
          </p:cNvPr>
          <p:cNvSpPr txBox="1"/>
          <p:nvPr/>
        </p:nvSpPr>
        <p:spPr>
          <a:xfrm>
            <a:off x="-3073710" y="241604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28" name="TextBox 27">
            <a:extLst>
              <a:ext uri="{FF2B5EF4-FFF2-40B4-BE49-F238E27FC236}">
                <a16:creationId xmlns:a16="http://schemas.microsoft.com/office/drawing/2014/main" id="{853246B4-84F0-49D9-DCFF-FD435991FC0A}"/>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29" name="TextBox 28">
            <a:extLst>
              <a:ext uri="{FF2B5EF4-FFF2-40B4-BE49-F238E27FC236}">
                <a16:creationId xmlns:a16="http://schemas.microsoft.com/office/drawing/2014/main" id="{1946DD03-BB13-4FE0-FE04-300F081F0755}"/>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30" name="Oval 29">
            <a:extLst>
              <a:ext uri="{FF2B5EF4-FFF2-40B4-BE49-F238E27FC236}">
                <a16:creationId xmlns:a16="http://schemas.microsoft.com/office/drawing/2014/main" id="{7EFF4284-73C6-59D5-635F-6A60711B1F9C}"/>
              </a:ext>
            </a:extLst>
          </p:cNvPr>
          <p:cNvSpPr/>
          <p:nvPr/>
        </p:nvSpPr>
        <p:spPr>
          <a:xfrm>
            <a:off x="-3300452" y="2186940"/>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31" name="Oval 30">
            <a:extLst>
              <a:ext uri="{FF2B5EF4-FFF2-40B4-BE49-F238E27FC236}">
                <a16:creationId xmlns:a16="http://schemas.microsoft.com/office/drawing/2014/main" id="{B177C5FC-78FF-C8AE-9559-51DD650BF2D3}"/>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32" name="Oval 31">
            <a:extLst>
              <a:ext uri="{FF2B5EF4-FFF2-40B4-BE49-F238E27FC236}">
                <a16:creationId xmlns:a16="http://schemas.microsoft.com/office/drawing/2014/main" id="{1AFBBAF3-FE88-576A-A746-B7BFDAE0122E}"/>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Tree>
    <p:custDataLst>
      <p:tags r:id="rId1"/>
    </p:custDataLst>
    <p:extLst>
      <p:ext uri="{BB962C8B-B14F-4D97-AF65-F5344CB8AC3E}">
        <p14:creationId xmlns:p14="http://schemas.microsoft.com/office/powerpoint/2010/main" val="4292075875"/>
      </p:ext>
    </p:extLst>
  </p:cSld>
  <p:clrMapOvr>
    <a:masterClrMapping/>
  </p:clrMapOvr>
  <mc:AlternateContent xmlns:mc="http://schemas.openxmlformats.org/markup-compatibility/2006" xmlns:p14="http://schemas.microsoft.com/office/powerpoint/2010/main">
    <mc:Choice Requires="p14">
      <p:transition spd="slow" p14:dur="2000" advClick="0" advTm="22056"/>
    </mc:Choice>
    <mc:Fallback xmlns="">
      <p:transition spd="slow" advClick="0" advTm="220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5">
                                            <p:txEl>
                                              <p:pRg st="1" end="1"/>
                                            </p:txEl>
                                          </p:spTgt>
                                        </p:tgtEl>
                                        <p:attrNameLst>
                                          <p:attrName>style.visibility</p:attrName>
                                        </p:attrNameLst>
                                      </p:cBhvr>
                                      <p:to>
                                        <p:strVal val="visible"/>
                                      </p:to>
                                    </p:set>
                                    <p:animEffect transition="in" filter="fade">
                                      <p:cBhvr>
                                        <p:cTn id="16" dur="500"/>
                                        <p:tgtEl>
                                          <p:spTgt spid="2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xEl>
                                              <p:pRg st="2" end="2"/>
                                            </p:txEl>
                                          </p:spTgt>
                                        </p:tgtEl>
                                        <p:attrNameLst>
                                          <p:attrName>style.visibility</p:attrName>
                                        </p:attrNameLst>
                                      </p:cBhvr>
                                      <p:to>
                                        <p:strVal val="visible"/>
                                      </p:to>
                                    </p:set>
                                    <p:animEffect transition="in" filter="fade">
                                      <p:cBhvr>
                                        <p:cTn id="21" dur="500"/>
                                        <p:tgtEl>
                                          <p:spTgt spid="2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2D2E9-C54D-256E-579A-4BDF562C2EA9}"/>
              </a:ext>
            </a:extLst>
          </p:cNvPr>
          <p:cNvSpPr>
            <a:spLocks noGrp="1"/>
          </p:cNvSpPr>
          <p:nvPr>
            <p:ph type="title"/>
          </p:nvPr>
        </p:nvSpPr>
        <p:spPr/>
        <p:txBody>
          <a:bodyPr/>
          <a:lstStyle/>
          <a:p>
            <a:r>
              <a:rPr lang="es-ES"/>
              <a:t>4 key terms to understand disaggregations in DHIS2</a:t>
            </a:r>
          </a:p>
        </p:txBody>
      </p:sp>
      <p:sp>
        <p:nvSpPr>
          <p:cNvPr id="3" name="TextBox 2">
            <a:extLst>
              <a:ext uri="{FF2B5EF4-FFF2-40B4-BE49-F238E27FC236}">
                <a16:creationId xmlns:a16="http://schemas.microsoft.com/office/drawing/2014/main" id="{F0BD0472-73AA-A995-FA21-038BC64FA218}"/>
              </a:ext>
            </a:extLst>
          </p:cNvPr>
          <p:cNvSpPr txBox="1"/>
          <p:nvPr/>
        </p:nvSpPr>
        <p:spPr>
          <a:xfrm>
            <a:off x="2211742" y="153091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4" name="TextBox 3">
            <a:extLst>
              <a:ext uri="{FF2B5EF4-FFF2-40B4-BE49-F238E27FC236}">
                <a16:creationId xmlns:a16="http://schemas.microsoft.com/office/drawing/2014/main" id="{130DEFEB-10E1-AC81-7CCC-15E4B3A41230}"/>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5" name="TextBox 4">
            <a:extLst>
              <a:ext uri="{FF2B5EF4-FFF2-40B4-BE49-F238E27FC236}">
                <a16:creationId xmlns:a16="http://schemas.microsoft.com/office/drawing/2014/main" id="{E53D729B-B475-FC51-5174-2EF780B0450B}"/>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6" name="Oval 5">
            <a:extLst>
              <a:ext uri="{FF2B5EF4-FFF2-40B4-BE49-F238E27FC236}">
                <a16:creationId xmlns:a16="http://schemas.microsoft.com/office/drawing/2014/main" id="{F15A5763-DE0F-9395-2D03-78830DD400BB}"/>
              </a:ext>
            </a:extLst>
          </p:cNvPr>
          <p:cNvSpPr/>
          <p:nvPr/>
        </p:nvSpPr>
        <p:spPr>
          <a:xfrm>
            <a:off x="1985000" y="1301807"/>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7" name="Oval 6">
            <a:extLst>
              <a:ext uri="{FF2B5EF4-FFF2-40B4-BE49-F238E27FC236}">
                <a16:creationId xmlns:a16="http://schemas.microsoft.com/office/drawing/2014/main" id="{2C96F4A9-34E6-A092-CE0D-075BDF37F6F2}"/>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8" name="Oval 7">
            <a:extLst>
              <a:ext uri="{FF2B5EF4-FFF2-40B4-BE49-F238E27FC236}">
                <a16:creationId xmlns:a16="http://schemas.microsoft.com/office/drawing/2014/main" id="{CF2F348F-2325-B943-5D2B-8D56E0B39C61}"/>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9" name="TextBox 8">
            <a:extLst>
              <a:ext uri="{FF2B5EF4-FFF2-40B4-BE49-F238E27FC236}">
                <a16:creationId xmlns:a16="http://schemas.microsoft.com/office/drawing/2014/main" id="{B5239A8F-5D96-FB10-329A-185E211B62C4}"/>
              </a:ext>
            </a:extLst>
          </p:cNvPr>
          <p:cNvSpPr txBox="1"/>
          <p:nvPr/>
        </p:nvSpPr>
        <p:spPr>
          <a:xfrm>
            <a:off x="-3082154"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10" name="Oval 9">
            <a:extLst>
              <a:ext uri="{FF2B5EF4-FFF2-40B4-BE49-F238E27FC236}">
                <a16:creationId xmlns:a16="http://schemas.microsoft.com/office/drawing/2014/main" id="{6254619C-20D2-4C9F-3E1C-2130DD55BA79}"/>
              </a:ext>
            </a:extLst>
          </p:cNvPr>
          <p:cNvSpPr/>
          <p:nvPr/>
        </p:nvSpPr>
        <p:spPr>
          <a:xfrm>
            <a:off x="-3305032"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11" name="TextBox 10">
            <a:extLst>
              <a:ext uri="{FF2B5EF4-FFF2-40B4-BE49-F238E27FC236}">
                <a16:creationId xmlns:a16="http://schemas.microsoft.com/office/drawing/2014/main" id="{1F2A8960-356C-605A-F889-174742E0F01B}"/>
              </a:ext>
            </a:extLst>
          </p:cNvPr>
          <p:cNvSpPr txBox="1"/>
          <p:nvPr/>
        </p:nvSpPr>
        <p:spPr>
          <a:xfrm>
            <a:off x="6096000" y="1414902"/>
            <a:ext cx="4000500" cy="830997"/>
          </a:xfrm>
          <a:prstGeom prst="rect">
            <a:avLst/>
          </a:prstGeom>
          <a:noFill/>
        </p:spPr>
        <p:txBody>
          <a:bodyPr wrap="square" rtlCol="0">
            <a:spAutoFit/>
          </a:bodyPr>
          <a:lstStyle/>
          <a:p>
            <a:pPr>
              <a:buClr>
                <a:srgbClr val="008CCF"/>
              </a:buClr>
            </a:pPr>
            <a:r>
              <a:rPr lang="en-US" sz="2400">
                <a:solidFill>
                  <a:srgbClr val="000000"/>
                </a:solidFill>
              </a:rPr>
              <a:t>How we classify category options into groups</a:t>
            </a:r>
            <a:endParaRPr lang="es-ES" sz="2400"/>
          </a:p>
        </p:txBody>
      </p:sp>
      <p:pic>
        <p:nvPicPr>
          <p:cNvPr id="12" name="Picture 2">
            <a:extLst>
              <a:ext uri="{FF2B5EF4-FFF2-40B4-BE49-F238E27FC236}">
                <a16:creationId xmlns:a16="http://schemas.microsoft.com/office/drawing/2014/main" id="{125CEF6E-50A8-7CB7-D2CB-D3F953BDAA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171"/>
          <a:stretch/>
        </p:blipFill>
        <p:spPr bwMode="auto">
          <a:xfrm>
            <a:off x="1922419" y="3472594"/>
            <a:ext cx="8347161" cy="161894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E917B5E9-A379-E5D3-D0DC-8A198D387156}"/>
              </a:ext>
            </a:extLst>
          </p:cNvPr>
          <p:cNvSpPr/>
          <p:nvPr/>
        </p:nvSpPr>
        <p:spPr>
          <a:xfrm>
            <a:off x="6168190" y="4242384"/>
            <a:ext cx="1278354"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aphic 13" descr="Arrow: Slight curve with solid fill">
            <a:extLst>
              <a:ext uri="{FF2B5EF4-FFF2-40B4-BE49-F238E27FC236}">
                <a16:creationId xmlns:a16="http://schemas.microsoft.com/office/drawing/2014/main" id="{CF5B6E60-2F44-3D94-2EC4-78F740F69B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7639049" y="4665108"/>
            <a:ext cx="914400" cy="914400"/>
          </a:xfrm>
          <a:prstGeom prst="rect">
            <a:avLst/>
          </a:prstGeom>
        </p:spPr>
      </p:pic>
      <p:sp>
        <p:nvSpPr>
          <p:cNvPr id="15" name="TextBox 14">
            <a:extLst>
              <a:ext uri="{FF2B5EF4-FFF2-40B4-BE49-F238E27FC236}">
                <a16:creationId xmlns:a16="http://schemas.microsoft.com/office/drawing/2014/main" id="{F4D0046E-7A37-CAA2-9088-3B18BC49C7F4}"/>
              </a:ext>
            </a:extLst>
          </p:cNvPr>
          <p:cNvSpPr txBox="1"/>
          <p:nvPr/>
        </p:nvSpPr>
        <p:spPr>
          <a:xfrm>
            <a:off x="7254038" y="5537835"/>
            <a:ext cx="1299411" cy="461665"/>
          </a:xfrm>
          <a:prstGeom prst="rect">
            <a:avLst/>
          </a:prstGeom>
          <a:noFill/>
        </p:spPr>
        <p:txBody>
          <a:bodyPr wrap="square" rtlCol="0">
            <a:spAutoFit/>
          </a:bodyPr>
          <a:lstStyle/>
          <a:p>
            <a:pPr algn="ctr">
              <a:buClr>
                <a:srgbClr val="008CCF"/>
              </a:buClr>
            </a:pPr>
            <a:r>
              <a:rPr lang="es-ES" sz="2400"/>
              <a:t>Sex</a:t>
            </a:r>
          </a:p>
        </p:txBody>
      </p:sp>
      <p:sp>
        <p:nvSpPr>
          <p:cNvPr id="16" name="Rectangle: Rounded Corners 15">
            <a:extLst>
              <a:ext uri="{FF2B5EF4-FFF2-40B4-BE49-F238E27FC236}">
                <a16:creationId xmlns:a16="http://schemas.microsoft.com/office/drawing/2014/main" id="{36ECC714-79CD-C721-18D2-1CE4231A5621}"/>
              </a:ext>
            </a:extLst>
          </p:cNvPr>
          <p:cNvSpPr/>
          <p:nvPr/>
        </p:nvSpPr>
        <p:spPr>
          <a:xfrm>
            <a:off x="6168189" y="3913524"/>
            <a:ext cx="3880185"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Graphic 16" descr="Arrow: Slight curve with solid fill">
            <a:extLst>
              <a:ext uri="{FF2B5EF4-FFF2-40B4-BE49-F238E27FC236}">
                <a16:creationId xmlns:a16="http://schemas.microsoft.com/office/drawing/2014/main" id="{47311F01-291A-5497-064F-9B81CEFFE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flipV="1">
            <a:off x="7903743" y="2923482"/>
            <a:ext cx="914400" cy="914400"/>
          </a:xfrm>
          <a:prstGeom prst="rect">
            <a:avLst/>
          </a:prstGeom>
        </p:spPr>
      </p:pic>
      <p:sp>
        <p:nvSpPr>
          <p:cNvPr id="18" name="TextBox 17">
            <a:extLst>
              <a:ext uri="{FF2B5EF4-FFF2-40B4-BE49-F238E27FC236}">
                <a16:creationId xmlns:a16="http://schemas.microsoft.com/office/drawing/2014/main" id="{50F2F302-57F2-FD17-DB91-E27D206C753C}"/>
              </a:ext>
            </a:extLst>
          </p:cNvPr>
          <p:cNvSpPr txBox="1"/>
          <p:nvPr/>
        </p:nvSpPr>
        <p:spPr>
          <a:xfrm>
            <a:off x="7446543" y="2550467"/>
            <a:ext cx="1299411" cy="461665"/>
          </a:xfrm>
          <a:prstGeom prst="rect">
            <a:avLst/>
          </a:prstGeom>
          <a:noFill/>
        </p:spPr>
        <p:txBody>
          <a:bodyPr wrap="square" rtlCol="0">
            <a:spAutoFit/>
          </a:bodyPr>
          <a:lstStyle/>
          <a:p>
            <a:pPr algn="ctr">
              <a:buClr>
                <a:srgbClr val="008CCF"/>
              </a:buClr>
            </a:pPr>
            <a:r>
              <a:rPr lang="es-ES" sz="2400"/>
              <a:t>Age</a:t>
            </a:r>
          </a:p>
        </p:txBody>
      </p:sp>
    </p:spTree>
    <p:custDataLst>
      <p:tags r:id="rId1"/>
    </p:custDataLst>
    <p:extLst>
      <p:ext uri="{BB962C8B-B14F-4D97-AF65-F5344CB8AC3E}">
        <p14:creationId xmlns:p14="http://schemas.microsoft.com/office/powerpoint/2010/main" val="424568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25968">
        <p159:morph option="byObject"/>
      </p:transition>
    </mc:Choice>
    <mc:Fallback xmlns="">
      <p:transition spd="slow" advClick="0" advTm="25968">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14:presetBounceEnd="40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40000">
                                          <p:cBhvr additive="base">
                                            <p:cTn id="12"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5" grpId="0"/>
          <p:bldP spid="16" grpId="0" animBg="1"/>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5" grpId="0"/>
          <p:bldP spid="16" grpId="0" animBg="1"/>
          <p:bldP spid="1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218DD9-DF4B-82D3-2245-8874EE18BDEC}"/>
              </a:ext>
            </a:extLst>
          </p:cNvPr>
          <p:cNvSpPr txBox="1"/>
          <p:nvPr/>
        </p:nvSpPr>
        <p:spPr>
          <a:xfrm>
            <a:off x="2211742" y="153091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10" name="Oval 9">
            <a:extLst>
              <a:ext uri="{FF2B5EF4-FFF2-40B4-BE49-F238E27FC236}">
                <a16:creationId xmlns:a16="http://schemas.microsoft.com/office/drawing/2014/main" id="{F64BF9E6-D899-D9B5-1745-416DB181A4A6}"/>
              </a:ext>
            </a:extLst>
          </p:cNvPr>
          <p:cNvSpPr/>
          <p:nvPr/>
        </p:nvSpPr>
        <p:spPr>
          <a:xfrm>
            <a:off x="1985000" y="1301807"/>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pic>
        <p:nvPicPr>
          <p:cNvPr id="4" name="Picture 3" descr="Graphical user interface, table&#10;&#10;Description automatically generated">
            <a:extLst>
              <a:ext uri="{FF2B5EF4-FFF2-40B4-BE49-F238E27FC236}">
                <a16:creationId xmlns:a16="http://schemas.microsoft.com/office/drawing/2014/main" id="{CB3101D7-25FB-EFC5-3833-2110D0145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B2E51086-C339-C663-9E6C-3A4DE0AFACE2}"/>
              </a:ext>
            </a:extLst>
          </p:cNvPr>
          <p:cNvSpPr/>
          <p:nvPr/>
        </p:nvSpPr>
        <p:spPr>
          <a:xfrm>
            <a:off x="8025205" y="5629275"/>
            <a:ext cx="806823" cy="513341"/>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Rounded Corners 5">
            <a:extLst>
              <a:ext uri="{FF2B5EF4-FFF2-40B4-BE49-F238E27FC236}">
                <a16:creationId xmlns:a16="http://schemas.microsoft.com/office/drawing/2014/main" id="{1D69A0E2-6E65-ABD7-8044-4D2F039539C1}"/>
              </a:ext>
            </a:extLst>
          </p:cNvPr>
          <p:cNvSpPr/>
          <p:nvPr/>
        </p:nvSpPr>
        <p:spPr>
          <a:xfrm>
            <a:off x="10759" y="1209336"/>
            <a:ext cx="2019300" cy="5648664"/>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a:extLst>
              <a:ext uri="{FF2B5EF4-FFF2-40B4-BE49-F238E27FC236}">
                <a16:creationId xmlns:a16="http://schemas.microsoft.com/office/drawing/2014/main" id="{D9F0FE27-55A8-015F-66CB-4A584A2AE82A}"/>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9" name="TextBox 8">
            <a:extLst>
              <a:ext uri="{FF2B5EF4-FFF2-40B4-BE49-F238E27FC236}">
                <a16:creationId xmlns:a16="http://schemas.microsoft.com/office/drawing/2014/main" id="{B8F24AEE-4C45-EF2A-3843-3D3B9B47B093}"/>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11" name="Oval 10">
            <a:extLst>
              <a:ext uri="{FF2B5EF4-FFF2-40B4-BE49-F238E27FC236}">
                <a16:creationId xmlns:a16="http://schemas.microsoft.com/office/drawing/2014/main" id="{DCA11264-68A5-4547-AEFE-8E9E6A1F4AFE}"/>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2" name="Oval 11">
            <a:extLst>
              <a:ext uri="{FF2B5EF4-FFF2-40B4-BE49-F238E27FC236}">
                <a16:creationId xmlns:a16="http://schemas.microsoft.com/office/drawing/2014/main" id="{1BD65948-5253-1A85-CAF0-D268E3B7D15E}"/>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13" name="TextBox 12">
            <a:extLst>
              <a:ext uri="{FF2B5EF4-FFF2-40B4-BE49-F238E27FC236}">
                <a16:creationId xmlns:a16="http://schemas.microsoft.com/office/drawing/2014/main" id="{1F73C371-7E71-DE37-17C4-953B5E182F7D}"/>
              </a:ext>
            </a:extLst>
          </p:cNvPr>
          <p:cNvSpPr txBox="1"/>
          <p:nvPr/>
        </p:nvSpPr>
        <p:spPr>
          <a:xfrm>
            <a:off x="-3082154"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14" name="Oval 13">
            <a:extLst>
              <a:ext uri="{FF2B5EF4-FFF2-40B4-BE49-F238E27FC236}">
                <a16:creationId xmlns:a16="http://schemas.microsoft.com/office/drawing/2014/main" id="{375962E6-0E17-7E61-BC29-B86F24DD1937}"/>
              </a:ext>
            </a:extLst>
          </p:cNvPr>
          <p:cNvSpPr/>
          <p:nvPr/>
        </p:nvSpPr>
        <p:spPr>
          <a:xfrm>
            <a:off x="-3305032"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Tree>
    <p:custDataLst>
      <p:tags r:id="rId1"/>
    </p:custDataLst>
    <p:extLst>
      <p:ext uri="{BB962C8B-B14F-4D97-AF65-F5344CB8AC3E}">
        <p14:creationId xmlns:p14="http://schemas.microsoft.com/office/powerpoint/2010/main" val="439185336"/>
      </p:ext>
    </p:extLst>
  </p:cSld>
  <p:clrMapOvr>
    <a:masterClrMapping/>
  </p:clrMapOvr>
  <mc:AlternateContent xmlns:mc="http://schemas.openxmlformats.org/markup-compatibility/2006" xmlns:p14="http://schemas.microsoft.com/office/powerpoint/2010/main">
    <mc:Choice Requires="p14">
      <p:transition spd="slow" p14:dur="2000" advClick="0" advTm="8712"/>
    </mc:Choice>
    <mc:Fallback xmlns="">
      <p:transition spd="slow" advClick="0" advTm="87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F506-0DE3-D1AE-9EB9-477B0BE2AD3B}"/>
              </a:ext>
            </a:extLst>
          </p:cNvPr>
          <p:cNvSpPr>
            <a:spLocks noGrp="1"/>
          </p:cNvSpPr>
          <p:nvPr>
            <p:ph type="title"/>
          </p:nvPr>
        </p:nvSpPr>
        <p:spPr/>
        <p:txBody>
          <a:bodyPr/>
          <a:lstStyle/>
          <a:p>
            <a:r>
              <a:rPr lang="es-ES"/>
              <a:t>4 key terms to understand disaggregations in DHIS2</a:t>
            </a:r>
          </a:p>
        </p:txBody>
      </p:sp>
      <p:sp>
        <p:nvSpPr>
          <p:cNvPr id="3" name="TextBox 2">
            <a:extLst>
              <a:ext uri="{FF2B5EF4-FFF2-40B4-BE49-F238E27FC236}">
                <a16:creationId xmlns:a16="http://schemas.microsoft.com/office/drawing/2014/main" id="{F94DDA3B-2A21-5E26-2270-0F346D48C085}"/>
              </a:ext>
            </a:extLst>
          </p:cNvPr>
          <p:cNvSpPr txBox="1"/>
          <p:nvPr/>
        </p:nvSpPr>
        <p:spPr>
          <a:xfrm>
            <a:off x="2211742" y="153091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4" name="TextBox 3">
            <a:extLst>
              <a:ext uri="{FF2B5EF4-FFF2-40B4-BE49-F238E27FC236}">
                <a16:creationId xmlns:a16="http://schemas.microsoft.com/office/drawing/2014/main" id="{F1CAADC3-84F9-59A6-F2E6-CD6C667CD48A}"/>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5" name="TextBox 4">
            <a:extLst>
              <a:ext uri="{FF2B5EF4-FFF2-40B4-BE49-F238E27FC236}">
                <a16:creationId xmlns:a16="http://schemas.microsoft.com/office/drawing/2014/main" id="{4805D274-1525-275E-E47A-5A6DB80BBCA6}"/>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6" name="Oval 5">
            <a:extLst>
              <a:ext uri="{FF2B5EF4-FFF2-40B4-BE49-F238E27FC236}">
                <a16:creationId xmlns:a16="http://schemas.microsoft.com/office/drawing/2014/main" id="{7963F425-E9B7-9ED3-9102-8C1B60CED41E}"/>
              </a:ext>
            </a:extLst>
          </p:cNvPr>
          <p:cNvSpPr/>
          <p:nvPr/>
        </p:nvSpPr>
        <p:spPr>
          <a:xfrm>
            <a:off x="1985000" y="1301807"/>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7" name="Oval 6">
            <a:extLst>
              <a:ext uri="{FF2B5EF4-FFF2-40B4-BE49-F238E27FC236}">
                <a16:creationId xmlns:a16="http://schemas.microsoft.com/office/drawing/2014/main" id="{5DE62DB6-6CA3-5EAF-6261-29FD3C0D8384}"/>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8" name="Oval 7">
            <a:extLst>
              <a:ext uri="{FF2B5EF4-FFF2-40B4-BE49-F238E27FC236}">
                <a16:creationId xmlns:a16="http://schemas.microsoft.com/office/drawing/2014/main" id="{0F4BC186-C08C-76E9-44B2-E1B7D25181F1}"/>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9" name="TextBox 8">
            <a:extLst>
              <a:ext uri="{FF2B5EF4-FFF2-40B4-BE49-F238E27FC236}">
                <a16:creationId xmlns:a16="http://schemas.microsoft.com/office/drawing/2014/main" id="{364B3078-B60A-0D92-473F-D8D7DC1B6072}"/>
              </a:ext>
            </a:extLst>
          </p:cNvPr>
          <p:cNvSpPr txBox="1"/>
          <p:nvPr/>
        </p:nvSpPr>
        <p:spPr>
          <a:xfrm>
            <a:off x="-3082154"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10" name="Oval 9">
            <a:extLst>
              <a:ext uri="{FF2B5EF4-FFF2-40B4-BE49-F238E27FC236}">
                <a16:creationId xmlns:a16="http://schemas.microsoft.com/office/drawing/2014/main" id="{A4109959-4DDF-0C21-7058-CC4D2E99D90F}"/>
              </a:ext>
            </a:extLst>
          </p:cNvPr>
          <p:cNvSpPr/>
          <p:nvPr/>
        </p:nvSpPr>
        <p:spPr>
          <a:xfrm>
            <a:off x="-3305032"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11" name="TextBox 10">
            <a:extLst>
              <a:ext uri="{FF2B5EF4-FFF2-40B4-BE49-F238E27FC236}">
                <a16:creationId xmlns:a16="http://schemas.microsoft.com/office/drawing/2014/main" id="{52DAF0B5-B0BF-3507-2D95-F07985AFE1F7}"/>
              </a:ext>
            </a:extLst>
          </p:cNvPr>
          <p:cNvSpPr txBox="1"/>
          <p:nvPr/>
        </p:nvSpPr>
        <p:spPr>
          <a:xfrm>
            <a:off x="6096000" y="1414902"/>
            <a:ext cx="4000500" cy="830997"/>
          </a:xfrm>
          <a:prstGeom prst="rect">
            <a:avLst/>
          </a:prstGeom>
          <a:noFill/>
        </p:spPr>
        <p:txBody>
          <a:bodyPr wrap="square" rtlCol="0">
            <a:spAutoFit/>
          </a:bodyPr>
          <a:lstStyle/>
          <a:p>
            <a:pPr>
              <a:buClr>
                <a:srgbClr val="008CCF"/>
              </a:buClr>
            </a:pPr>
            <a:r>
              <a:rPr lang="en-US" sz="2400">
                <a:solidFill>
                  <a:srgbClr val="000000"/>
                </a:solidFill>
              </a:rPr>
              <a:t>The total of all options should be meaningful</a:t>
            </a:r>
            <a:endParaRPr lang="es-ES" sz="2400"/>
          </a:p>
        </p:txBody>
      </p:sp>
      <p:sp>
        <p:nvSpPr>
          <p:cNvPr id="13" name="Rectangle 1">
            <a:extLst>
              <a:ext uri="{FF2B5EF4-FFF2-40B4-BE49-F238E27FC236}">
                <a16:creationId xmlns:a16="http://schemas.microsoft.com/office/drawing/2014/main" id="{55F793D0-3A7F-1C39-40FC-1C17FDDC80E3}"/>
              </a:ext>
            </a:extLst>
          </p:cNvPr>
          <p:cNvSpPr>
            <a:spLocks noChangeArrowheads="1"/>
          </p:cNvSpPr>
          <p:nvPr/>
        </p:nvSpPr>
        <p:spPr bwMode="auto">
          <a:xfrm>
            <a:off x="3590925" y="27811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6" name="Picture 2">
            <a:extLst>
              <a:ext uri="{FF2B5EF4-FFF2-40B4-BE49-F238E27FC236}">
                <a16:creationId xmlns:a16="http://schemas.microsoft.com/office/drawing/2014/main" id="{850790BC-1FC9-DE07-A151-B38F30555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2809" y="2965968"/>
            <a:ext cx="8370341" cy="159079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42510C06-A20F-3766-EBD4-03FF3BC859D8}"/>
              </a:ext>
            </a:extLst>
          </p:cNvPr>
          <p:cNvSpPr/>
          <p:nvPr/>
        </p:nvSpPr>
        <p:spPr>
          <a:xfrm>
            <a:off x="6663367" y="4033313"/>
            <a:ext cx="3368843" cy="346761"/>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aphic 17">
            <a:extLst>
              <a:ext uri="{FF2B5EF4-FFF2-40B4-BE49-F238E27FC236}">
                <a16:creationId xmlns:a16="http://schemas.microsoft.com/office/drawing/2014/main" id="{65FFBD6D-F9EB-6F5B-6BEC-6E07C9A15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
            <a:off x="11116874" y="3864795"/>
            <a:ext cx="605225" cy="563160"/>
          </a:xfrm>
          <a:prstGeom prst="rect">
            <a:avLst/>
          </a:prstGeom>
        </p:spPr>
      </p:pic>
      <p:sp>
        <p:nvSpPr>
          <p:cNvPr id="12" name="TextBox 11">
            <a:extLst>
              <a:ext uri="{FF2B5EF4-FFF2-40B4-BE49-F238E27FC236}">
                <a16:creationId xmlns:a16="http://schemas.microsoft.com/office/drawing/2014/main" id="{CED937DA-C098-F79B-8A90-D979ADD7CEF8}"/>
              </a:ext>
            </a:extLst>
          </p:cNvPr>
          <p:cNvSpPr txBox="1"/>
          <p:nvPr/>
        </p:nvSpPr>
        <p:spPr>
          <a:xfrm>
            <a:off x="6663367" y="3979964"/>
            <a:ext cx="1069256" cy="400110"/>
          </a:xfrm>
          <a:prstGeom prst="rect">
            <a:avLst/>
          </a:prstGeom>
          <a:noFill/>
        </p:spPr>
        <p:txBody>
          <a:bodyPr wrap="square" rtlCol="0">
            <a:spAutoFit/>
          </a:bodyPr>
          <a:lstStyle/>
          <a:p>
            <a:pPr algn="ctr">
              <a:buClr>
                <a:srgbClr val="008CCF"/>
              </a:buClr>
            </a:pPr>
            <a:r>
              <a:rPr lang="es-ES" sz="2000"/>
              <a:t>2</a:t>
            </a:r>
          </a:p>
        </p:txBody>
      </p:sp>
      <p:sp>
        <p:nvSpPr>
          <p:cNvPr id="19" name="TextBox 18">
            <a:extLst>
              <a:ext uri="{FF2B5EF4-FFF2-40B4-BE49-F238E27FC236}">
                <a16:creationId xmlns:a16="http://schemas.microsoft.com/office/drawing/2014/main" id="{9E83A9A0-3351-B125-A34E-E9BE21959187}"/>
              </a:ext>
            </a:extLst>
          </p:cNvPr>
          <p:cNvSpPr txBox="1"/>
          <p:nvPr/>
        </p:nvSpPr>
        <p:spPr>
          <a:xfrm>
            <a:off x="7740202" y="3979964"/>
            <a:ext cx="1151521" cy="400110"/>
          </a:xfrm>
          <a:prstGeom prst="rect">
            <a:avLst/>
          </a:prstGeom>
          <a:noFill/>
        </p:spPr>
        <p:txBody>
          <a:bodyPr wrap="square" rtlCol="0">
            <a:spAutoFit/>
          </a:bodyPr>
          <a:lstStyle/>
          <a:p>
            <a:pPr algn="ctr">
              <a:buClr>
                <a:srgbClr val="008CCF"/>
              </a:buClr>
            </a:pPr>
            <a:r>
              <a:rPr lang="es-ES" sz="2000"/>
              <a:t>2</a:t>
            </a:r>
          </a:p>
        </p:txBody>
      </p:sp>
      <p:sp>
        <p:nvSpPr>
          <p:cNvPr id="20" name="TextBox 19">
            <a:extLst>
              <a:ext uri="{FF2B5EF4-FFF2-40B4-BE49-F238E27FC236}">
                <a16:creationId xmlns:a16="http://schemas.microsoft.com/office/drawing/2014/main" id="{F6826CBA-6589-E575-75C9-08018D369C42}"/>
              </a:ext>
            </a:extLst>
          </p:cNvPr>
          <p:cNvSpPr txBox="1"/>
          <p:nvPr/>
        </p:nvSpPr>
        <p:spPr>
          <a:xfrm>
            <a:off x="8899302" y="3979964"/>
            <a:ext cx="1120998" cy="400110"/>
          </a:xfrm>
          <a:prstGeom prst="rect">
            <a:avLst/>
          </a:prstGeom>
          <a:noFill/>
        </p:spPr>
        <p:txBody>
          <a:bodyPr wrap="square" rtlCol="0">
            <a:spAutoFit/>
          </a:bodyPr>
          <a:lstStyle/>
          <a:p>
            <a:pPr algn="ctr">
              <a:buClr>
                <a:srgbClr val="008CCF"/>
              </a:buClr>
            </a:pPr>
            <a:r>
              <a:rPr lang="es-ES" sz="2000"/>
              <a:t>2</a:t>
            </a:r>
          </a:p>
        </p:txBody>
      </p:sp>
      <p:sp>
        <p:nvSpPr>
          <p:cNvPr id="21" name="TextBox 20">
            <a:extLst>
              <a:ext uri="{FF2B5EF4-FFF2-40B4-BE49-F238E27FC236}">
                <a16:creationId xmlns:a16="http://schemas.microsoft.com/office/drawing/2014/main" id="{3C8B1854-1F2C-BC07-E218-87BF113B2B40}"/>
              </a:ext>
            </a:extLst>
          </p:cNvPr>
          <p:cNvSpPr txBox="1"/>
          <p:nvPr/>
        </p:nvSpPr>
        <p:spPr>
          <a:xfrm>
            <a:off x="10489667" y="3886540"/>
            <a:ext cx="643303" cy="6400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solidFill>
                  <a:schemeClr val="tx1"/>
                </a:solidFill>
              </a:rPr>
              <a:t>6</a:t>
            </a:r>
          </a:p>
        </p:txBody>
      </p:sp>
      <p:sp>
        <p:nvSpPr>
          <p:cNvPr id="22" name="TextBox 21">
            <a:extLst>
              <a:ext uri="{FF2B5EF4-FFF2-40B4-BE49-F238E27FC236}">
                <a16:creationId xmlns:a16="http://schemas.microsoft.com/office/drawing/2014/main" id="{191831A8-EC51-72FE-2857-0311234F5B07}"/>
              </a:ext>
            </a:extLst>
          </p:cNvPr>
          <p:cNvSpPr txBox="1"/>
          <p:nvPr/>
        </p:nvSpPr>
        <p:spPr>
          <a:xfrm>
            <a:off x="10096500" y="3761241"/>
            <a:ext cx="535724" cy="830997"/>
          </a:xfrm>
          <a:prstGeom prst="rect">
            <a:avLst/>
          </a:prstGeom>
          <a:noFill/>
        </p:spPr>
        <p:txBody>
          <a:bodyPr wrap="none" rtlCol="0">
            <a:spAutoFit/>
          </a:bodyPr>
          <a:lstStyle/>
          <a:p>
            <a:pPr algn="l">
              <a:buClr>
                <a:srgbClr val="008CCF"/>
              </a:buClr>
            </a:pPr>
            <a:r>
              <a:rPr lang="nb-NO" sz="4800" dirty="0">
                <a:solidFill>
                  <a:schemeClr val="tx2"/>
                </a:solidFill>
              </a:rPr>
              <a:t>=</a:t>
            </a:r>
            <a:endParaRPr lang="en-US" sz="4800" dirty="0">
              <a:solidFill>
                <a:schemeClr val="tx2"/>
              </a:solidFill>
            </a:endParaRPr>
          </a:p>
        </p:txBody>
      </p:sp>
    </p:spTree>
    <p:custDataLst>
      <p:tags r:id="rId1"/>
    </p:custDataLst>
    <p:extLst>
      <p:ext uri="{BB962C8B-B14F-4D97-AF65-F5344CB8AC3E}">
        <p14:creationId xmlns:p14="http://schemas.microsoft.com/office/powerpoint/2010/main" val="1453536108"/>
      </p:ext>
    </p:extLst>
  </p:cSld>
  <p:clrMapOvr>
    <a:masterClrMapping/>
  </p:clrMapOvr>
  <mc:AlternateContent xmlns:mc="http://schemas.openxmlformats.org/markup-compatibility/2006" xmlns:p14="http://schemas.microsoft.com/office/powerpoint/2010/main">
    <mc:Choice Requires="p14">
      <p:transition spd="slow" p14:dur="2000" advClick="0" advTm="17664"/>
    </mc:Choice>
    <mc:Fallback xmlns="">
      <p:transition spd="slow" advClick="0" advTm="1766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14:presetBounceEnd="40000">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14:bounceEnd="40000">
                                          <p:cBhvr additive="base">
                                            <p:cTn id="12"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1000"/>
                                            <p:tgtEl>
                                              <p:spTgt spid="17"/>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12" grpId="0"/>
          <p:bldP spid="19" grpId="0"/>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500"/>
                                </p:stCondLst>
                                <p:childTnLst>
                                  <p:par>
                                    <p:cTn id="26" presetID="21" presetClass="entr" presetSubtype="1"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1000"/>
                                            <p:tgtEl>
                                              <p:spTgt spid="17"/>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12" grpId="0"/>
          <p:bldP spid="19" grpId="0"/>
          <p:bldP spid="20" grpId="0"/>
          <p:bldP spid="21" grpId="0"/>
          <p:bldP spid="2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F506-0DE3-D1AE-9EB9-477B0BE2AD3B}"/>
              </a:ext>
            </a:extLst>
          </p:cNvPr>
          <p:cNvSpPr>
            <a:spLocks noGrp="1"/>
          </p:cNvSpPr>
          <p:nvPr>
            <p:ph type="title"/>
          </p:nvPr>
        </p:nvSpPr>
        <p:spPr/>
        <p:txBody>
          <a:bodyPr/>
          <a:lstStyle/>
          <a:p>
            <a:r>
              <a:rPr lang="es-ES"/>
              <a:t>4 key terms to understand disaggregations in DHIS2</a:t>
            </a:r>
          </a:p>
        </p:txBody>
      </p:sp>
      <p:sp>
        <p:nvSpPr>
          <p:cNvPr id="3" name="TextBox 2">
            <a:extLst>
              <a:ext uri="{FF2B5EF4-FFF2-40B4-BE49-F238E27FC236}">
                <a16:creationId xmlns:a16="http://schemas.microsoft.com/office/drawing/2014/main" id="{F94DDA3B-2A21-5E26-2270-0F346D48C085}"/>
              </a:ext>
            </a:extLst>
          </p:cNvPr>
          <p:cNvSpPr txBox="1"/>
          <p:nvPr/>
        </p:nvSpPr>
        <p:spPr>
          <a:xfrm>
            <a:off x="2211742" y="153091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4" name="TextBox 3">
            <a:extLst>
              <a:ext uri="{FF2B5EF4-FFF2-40B4-BE49-F238E27FC236}">
                <a16:creationId xmlns:a16="http://schemas.microsoft.com/office/drawing/2014/main" id="{F1CAADC3-84F9-59A6-F2E6-CD6C667CD48A}"/>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5" name="TextBox 4">
            <a:extLst>
              <a:ext uri="{FF2B5EF4-FFF2-40B4-BE49-F238E27FC236}">
                <a16:creationId xmlns:a16="http://schemas.microsoft.com/office/drawing/2014/main" id="{4805D274-1525-275E-E47A-5A6DB80BBCA6}"/>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6" name="Oval 5">
            <a:extLst>
              <a:ext uri="{FF2B5EF4-FFF2-40B4-BE49-F238E27FC236}">
                <a16:creationId xmlns:a16="http://schemas.microsoft.com/office/drawing/2014/main" id="{7963F425-E9B7-9ED3-9102-8C1B60CED41E}"/>
              </a:ext>
            </a:extLst>
          </p:cNvPr>
          <p:cNvSpPr/>
          <p:nvPr/>
        </p:nvSpPr>
        <p:spPr>
          <a:xfrm>
            <a:off x="1985000" y="1301807"/>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7" name="Oval 6">
            <a:extLst>
              <a:ext uri="{FF2B5EF4-FFF2-40B4-BE49-F238E27FC236}">
                <a16:creationId xmlns:a16="http://schemas.microsoft.com/office/drawing/2014/main" id="{5DE62DB6-6CA3-5EAF-6261-29FD3C0D8384}"/>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8" name="Oval 7">
            <a:extLst>
              <a:ext uri="{FF2B5EF4-FFF2-40B4-BE49-F238E27FC236}">
                <a16:creationId xmlns:a16="http://schemas.microsoft.com/office/drawing/2014/main" id="{0F4BC186-C08C-76E9-44B2-E1B7D25181F1}"/>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9" name="TextBox 8">
            <a:extLst>
              <a:ext uri="{FF2B5EF4-FFF2-40B4-BE49-F238E27FC236}">
                <a16:creationId xmlns:a16="http://schemas.microsoft.com/office/drawing/2014/main" id="{364B3078-B60A-0D92-473F-D8D7DC1B6072}"/>
              </a:ext>
            </a:extLst>
          </p:cNvPr>
          <p:cNvSpPr txBox="1"/>
          <p:nvPr/>
        </p:nvSpPr>
        <p:spPr>
          <a:xfrm>
            <a:off x="-3082154"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10" name="Oval 9">
            <a:extLst>
              <a:ext uri="{FF2B5EF4-FFF2-40B4-BE49-F238E27FC236}">
                <a16:creationId xmlns:a16="http://schemas.microsoft.com/office/drawing/2014/main" id="{A4109959-4DDF-0C21-7058-CC4D2E99D90F}"/>
              </a:ext>
            </a:extLst>
          </p:cNvPr>
          <p:cNvSpPr/>
          <p:nvPr/>
        </p:nvSpPr>
        <p:spPr>
          <a:xfrm>
            <a:off x="-3305032"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11" name="TextBox 10">
            <a:extLst>
              <a:ext uri="{FF2B5EF4-FFF2-40B4-BE49-F238E27FC236}">
                <a16:creationId xmlns:a16="http://schemas.microsoft.com/office/drawing/2014/main" id="{52DAF0B5-B0BF-3507-2D95-F07985AFE1F7}"/>
              </a:ext>
            </a:extLst>
          </p:cNvPr>
          <p:cNvSpPr txBox="1"/>
          <p:nvPr/>
        </p:nvSpPr>
        <p:spPr>
          <a:xfrm>
            <a:off x="6096000" y="1414902"/>
            <a:ext cx="4000500" cy="830997"/>
          </a:xfrm>
          <a:prstGeom prst="rect">
            <a:avLst/>
          </a:prstGeom>
          <a:noFill/>
        </p:spPr>
        <p:txBody>
          <a:bodyPr wrap="square" rtlCol="0">
            <a:spAutoFit/>
          </a:bodyPr>
          <a:lstStyle/>
          <a:p>
            <a:pPr>
              <a:buClr>
                <a:srgbClr val="008CCF"/>
              </a:buClr>
            </a:pPr>
            <a:r>
              <a:rPr lang="en-US" sz="2400">
                <a:solidFill>
                  <a:srgbClr val="000000"/>
                </a:solidFill>
              </a:rPr>
              <a:t>The total of all options should be meaningful</a:t>
            </a:r>
            <a:endParaRPr lang="es-ES" sz="2400"/>
          </a:p>
        </p:txBody>
      </p:sp>
      <p:sp>
        <p:nvSpPr>
          <p:cNvPr id="13" name="Rectangle 1">
            <a:extLst>
              <a:ext uri="{FF2B5EF4-FFF2-40B4-BE49-F238E27FC236}">
                <a16:creationId xmlns:a16="http://schemas.microsoft.com/office/drawing/2014/main" id="{55F793D0-3A7F-1C39-40FC-1C17FDDC80E3}"/>
              </a:ext>
            </a:extLst>
          </p:cNvPr>
          <p:cNvSpPr>
            <a:spLocks noChangeArrowheads="1"/>
          </p:cNvSpPr>
          <p:nvPr/>
        </p:nvSpPr>
        <p:spPr bwMode="auto">
          <a:xfrm>
            <a:off x="3590925" y="27811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6" name="TextBox 15">
            <a:extLst>
              <a:ext uri="{FF2B5EF4-FFF2-40B4-BE49-F238E27FC236}">
                <a16:creationId xmlns:a16="http://schemas.microsoft.com/office/drawing/2014/main" id="{7AE5B716-124E-D185-1614-040FC23F7F4A}"/>
              </a:ext>
            </a:extLst>
          </p:cNvPr>
          <p:cNvSpPr txBox="1"/>
          <p:nvPr/>
        </p:nvSpPr>
        <p:spPr>
          <a:xfrm>
            <a:off x="3176910" y="2769106"/>
            <a:ext cx="3112528" cy="1139736"/>
          </a:xfrm>
          <a:prstGeom prst="rect">
            <a:avLst/>
          </a:prstGeom>
          <a:noFill/>
        </p:spPr>
        <p:txBody>
          <a:bodyPr wrap="square" rtlCol="0">
            <a:spAutoFit/>
          </a:bodyPr>
          <a:lstStyle/>
          <a:p>
            <a:pPr algn="ctr">
              <a:lnSpc>
                <a:spcPct val="150000"/>
              </a:lnSpc>
              <a:buClr>
                <a:srgbClr val="008CCF"/>
              </a:buClr>
            </a:pPr>
            <a:r>
              <a:rPr lang="en-US" sz="2400">
                <a:solidFill>
                  <a:srgbClr val="000000"/>
                </a:solidFill>
              </a:rPr>
              <a:t>&lt;5 years, &lt;1 year</a:t>
            </a:r>
          </a:p>
          <a:p>
            <a:pPr algn="ctr">
              <a:lnSpc>
                <a:spcPct val="150000"/>
              </a:lnSpc>
              <a:buClr>
                <a:srgbClr val="008CCF"/>
              </a:buClr>
            </a:pPr>
            <a:endParaRPr lang="en-US" sz="2400">
              <a:solidFill>
                <a:srgbClr val="000000"/>
              </a:solidFill>
            </a:endParaRPr>
          </a:p>
        </p:txBody>
      </p:sp>
      <p:sp>
        <p:nvSpPr>
          <p:cNvPr id="17" name="TextBox 16">
            <a:extLst>
              <a:ext uri="{FF2B5EF4-FFF2-40B4-BE49-F238E27FC236}">
                <a16:creationId xmlns:a16="http://schemas.microsoft.com/office/drawing/2014/main" id="{A519C29C-6BCD-261A-9C00-A82221F58965}"/>
              </a:ext>
            </a:extLst>
          </p:cNvPr>
          <p:cNvSpPr txBox="1"/>
          <p:nvPr/>
        </p:nvSpPr>
        <p:spPr>
          <a:xfrm>
            <a:off x="6489167" y="2819226"/>
            <a:ext cx="2763384" cy="6400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solidFill>
                  <a:schemeClr val="tx1"/>
                </a:solidFill>
              </a:rPr>
              <a:t>NOT MEANINGFUL</a:t>
            </a:r>
          </a:p>
        </p:txBody>
      </p:sp>
      <p:pic>
        <p:nvPicPr>
          <p:cNvPr id="2050" name="Picture 2">
            <a:extLst>
              <a:ext uri="{FF2B5EF4-FFF2-40B4-BE49-F238E27FC236}">
                <a16:creationId xmlns:a16="http://schemas.microsoft.com/office/drawing/2014/main" id="{9F5F6963-7A60-0DDC-F4AE-A11A111ECAB9}"/>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2677920" y="2753408"/>
            <a:ext cx="705998" cy="7429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A22F766-6A0B-D7AA-5CE1-BC8661703AC3}"/>
              </a:ext>
            </a:extLst>
          </p:cNvPr>
          <p:cNvSpPr txBox="1"/>
          <p:nvPr/>
        </p:nvSpPr>
        <p:spPr>
          <a:xfrm>
            <a:off x="3176910" y="3748574"/>
            <a:ext cx="3286690" cy="830997"/>
          </a:xfrm>
          <a:prstGeom prst="rect">
            <a:avLst/>
          </a:prstGeom>
          <a:noFill/>
        </p:spPr>
        <p:txBody>
          <a:bodyPr wrap="square" rtlCol="0">
            <a:spAutoFit/>
          </a:bodyPr>
          <a:lstStyle/>
          <a:p>
            <a:pPr algn="ctr">
              <a:buClr>
                <a:srgbClr val="008CCF"/>
              </a:buClr>
            </a:pPr>
            <a:r>
              <a:rPr lang="en-US" sz="2400">
                <a:solidFill>
                  <a:srgbClr val="000000"/>
                </a:solidFill>
              </a:rPr>
              <a:t>&lt;1 year would be double counted</a:t>
            </a:r>
            <a:endParaRPr lang="es-ES" sz="2400"/>
          </a:p>
        </p:txBody>
      </p:sp>
      <p:sp>
        <p:nvSpPr>
          <p:cNvPr id="18" name="Right Brace 17">
            <a:extLst>
              <a:ext uri="{FF2B5EF4-FFF2-40B4-BE49-F238E27FC236}">
                <a16:creationId xmlns:a16="http://schemas.microsoft.com/office/drawing/2014/main" id="{52A8498A-FB53-7BC3-1A78-A7183906A101}"/>
              </a:ext>
            </a:extLst>
          </p:cNvPr>
          <p:cNvSpPr/>
          <p:nvPr/>
        </p:nvSpPr>
        <p:spPr>
          <a:xfrm rot="5400000">
            <a:off x="4614268" y="2476530"/>
            <a:ext cx="188010" cy="2009182"/>
          </a:xfrm>
          <a:prstGeom prst="rightBrace">
            <a:avLst>
              <a:gd name="adj1" fmla="val 78093"/>
              <a:gd name="adj2" fmla="val 50000"/>
            </a:avLst>
          </a:prstGeom>
          <a:ln w="3175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0" name="TextBox 19">
            <a:extLst>
              <a:ext uri="{FF2B5EF4-FFF2-40B4-BE49-F238E27FC236}">
                <a16:creationId xmlns:a16="http://schemas.microsoft.com/office/drawing/2014/main" id="{83BCDBC0-DFF9-355F-A4E5-15EE933CA5F7}"/>
              </a:ext>
            </a:extLst>
          </p:cNvPr>
          <p:cNvSpPr txBox="1"/>
          <p:nvPr/>
        </p:nvSpPr>
        <p:spPr>
          <a:xfrm>
            <a:off x="6096000" y="2693927"/>
            <a:ext cx="535724" cy="830997"/>
          </a:xfrm>
          <a:prstGeom prst="rect">
            <a:avLst/>
          </a:prstGeom>
          <a:noFill/>
        </p:spPr>
        <p:txBody>
          <a:bodyPr wrap="none" rtlCol="0">
            <a:spAutoFit/>
          </a:bodyPr>
          <a:lstStyle/>
          <a:p>
            <a:pPr algn="l">
              <a:buClr>
                <a:srgbClr val="008CCF"/>
              </a:buClr>
            </a:pPr>
            <a:r>
              <a:rPr lang="nb-NO" sz="4800" dirty="0">
                <a:solidFill>
                  <a:schemeClr val="tx2"/>
                </a:solidFill>
              </a:rPr>
              <a:t>=</a:t>
            </a:r>
            <a:endParaRPr lang="en-US" sz="4800" dirty="0">
              <a:solidFill>
                <a:schemeClr val="tx2"/>
              </a:solidFill>
            </a:endParaRPr>
          </a:p>
        </p:txBody>
      </p:sp>
    </p:spTree>
    <p:custDataLst>
      <p:tags r:id="rId1"/>
    </p:custDataLst>
    <p:extLst>
      <p:ext uri="{BB962C8B-B14F-4D97-AF65-F5344CB8AC3E}">
        <p14:creationId xmlns:p14="http://schemas.microsoft.com/office/powerpoint/2010/main" val="771831415"/>
      </p:ext>
    </p:extLst>
  </p:cSld>
  <p:clrMapOvr>
    <a:masterClrMapping/>
  </p:clrMapOvr>
  <mc:AlternateContent xmlns:mc="http://schemas.openxmlformats.org/markup-compatibility/2006" xmlns:p14="http://schemas.microsoft.com/office/powerpoint/2010/main">
    <mc:Choice Requires="p14">
      <p:transition spd="slow" p14:dur="2000" advClick="0" advTm="16320"/>
    </mc:Choice>
    <mc:Fallback xmlns="">
      <p:transition spd="slow" advClick="0" advTm="16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18"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E3E00-91FC-6CC9-7D5C-0D0BCB9B925E}"/>
              </a:ext>
            </a:extLst>
          </p:cNvPr>
          <p:cNvSpPr>
            <a:spLocks noGrp="1"/>
          </p:cNvSpPr>
          <p:nvPr>
            <p:ph type="title"/>
          </p:nvPr>
        </p:nvSpPr>
        <p:spPr/>
        <p:txBody>
          <a:bodyPr/>
          <a:lstStyle/>
          <a:p>
            <a:r>
              <a:rPr lang="es-ES"/>
              <a:t>4 key terms to understand disaggregations in DHIS2</a:t>
            </a:r>
          </a:p>
        </p:txBody>
      </p:sp>
      <p:sp>
        <p:nvSpPr>
          <p:cNvPr id="3" name="TextBox 2">
            <a:extLst>
              <a:ext uri="{FF2B5EF4-FFF2-40B4-BE49-F238E27FC236}">
                <a16:creationId xmlns:a16="http://schemas.microsoft.com/office/drawing/2014/main" id="{319AD0AE-E6B8-269C-0A15-4E774C55F294}"/>
              </a:ext>
            </a:extLst>
          </p:cNvPr>
          <p:cNvSpPr txBox="1"/>
          <p:nvPr/>
        </p:nvSpPr>
        <p:spPr>
          <a:xfrm>
            <a:off x="-3098191" y="2300938"/>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4" name="TextBox 3">
            <a:extLst>
              <a:ext uri="{FF2B5EF4-FFF2-40B4-BE49-F238E27FC236}">
                <a16:creationId xmlns:a16="http://schemas.microsoft.com/office/drawing/2014/main" id="{F744F29C-DD02-11C8-85F6-6C9D5D4EEBFD}"/>
              </a:ext>
            </a:extLst>
          </p:cNvPr>
          <p:cNvSpPr txBox="1"/>
          <p:nvPr/>
        </p:nvSpPr>
        <p:spPr>
          <a:xfrm>
            <a:off x="2206777" y="1530862"/>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combinations</a:t>
            </a:r>
          </a:p>
        </p:txBody>
      </p:sp>
      <p:sp>
        <p:nvSpPr>
          <p:cNvPr id="5" name="TextBox 4">
            <a:extLst>
              <a:ext uri="{FF2B5EF4-FFF2-40B4-BE49-F238E27FC236}">
                <a16:creationId xmlns:a16="http://schemas.microsoft.com/office/drawing/2014/main" id="{9B938FC4-80B2-A585-CFDB-734A48AAEA2F}"/>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6" name="Oval 5">
            <a:extLst>
              <a:ext uri="{FF2B5EF4-FFF2-40B4-BE49-F238E27FC236}">
                <a16:creationId xmlns:a16="http://schemas.microsoft.com/office/drawing/2014/main" id="{AB746C51-210A-8D2D-4839-DD5986811765}"/>
              </a:ext>
            </a:extLst>
          </p:cNvPr>
          <p:cNvSpPr/>
          <p:nvPr/>
        </p:nvSpPr>
        <p:spPr>
          <a:xfrm>
            <a:off x="-3324933" y="207182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7" name="Oval 6">
            <a:extLst>
              <a:ext uri="{FF2B5EF4-FFF2-40B4-BE49-F238E27FC236}">
                <a16:creationId xmlns:a16="http://schemas.microsoft.com/office/drawing/2014/main" id="{45A8DCD0-968E-F57B-A939-200574B1953D}"/>
              </a:ext>
            </a:extLst>
          </p:cNvPr>
          <p:cNvSpPr/>
          <p:nvPr/>
        </p:nvSpPr>
        <p:spPr>
          <a:xfrm>
            <a:off x="1980724" y="1305217"/>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8" name="Oval 7">
            <a:extLst>
              <a:ext uri="{FF2B5EF4-FFF2-40B4-BE49-F238E27FC236}">
                <a16:creationId xmlns:a16="http://schemas.microsoft.com/office/drawing/2014/main" id="{36C57692-7626-D5F9-FE62-4D7531F2AF10}"/>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9" name="TextBox 8">
            <a:extLst>
              <a:ext uri="{FF2B5EF4-FFF2-40B4-BE49-F238E27FC236}">
                <a16:creationId xmlns:a16="http://schemas.microsoft.com/office/drawing/2014/main" id="{79A3FBF0-A5AA-13FA-76BF-6B06CA1716A4}"/>
              </a:ext>
            </a:extLst>
          </p:cNvPr>
          <p:cNvSpPr txBox="1"/>
          <p:nvPr/>
        </p:nvSpPr>
        <p:spPr>
          <a:xfrm>
            <a:off x="-3082154"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10" name="Oval 9">
            <a:extLst>
              <a:ext uri="{FF2B5EF4-FFF2-40B4-BE49-F238E27FC236}">
                <a16:creationId xmlns:a16="http://schemas.microsoft.com/office/drawing/2014/main" id="{E5ABC14C-0571-52B3-192D-DBD2717D7119}"/>
              </a:ext>
            </a:extLst>
          </p:cNvPr>
          <p:cNvSpPr/>
          <p:nvPr/>
        </p:nvSpPr>
        <p:spPr>
          <a:xfrm>
            <a:off x="-3305032"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11" name="TextBox 10">
            <a:extLst>
              <a:ext uri="{FF2B5EF4-FFF2-40B4-BE49-F238E27FC236}">
                <a16:creationId xmlns:a16="http://schemas.microsoft.com/office/drawing/2014/main" id="{B10CD6FF-D432-7492-FB48-386CDC893AD1}"/>
              </a:ext>
            </a:extLst>
          </p:cNvPr>
          <p:cNvSpPr txBox="1"/>
          <p:nvPr/>
        </p:nvSpPr>
        <p:spPr>
          <a:xfrm>
            <a:off x="6096000" y="1414902"/>
            <a:ext cx="4299284" cy="830997"/>
          </a:xfrm>
          <a:prstGeom prst="rect">
            <a:avLst/>
          </a:prstGeom>
          <a:noFill/>
        </p:spPr>
        <p:txBody>
          <a:bodyPr wrap="square" rtlCol="0">
            <a:spAutoFit/>
          </a:bodyPr>
          <a:lstStyle/>
          <a:p>
            <a:pPr>
              <a:buClr>
                <a:srgbClr val="008CCF"/>
              </a:buClr>
            </a:pPr>
            <a:r>
              <a:rPr lang="en-US" sz="2400">
                <a:solidFill>
                  <a:srgbClr val="000000"/>
                </a:solidFill>
              </a:rPr>
              <a:t>Allows to add one or more categories to a data element</a:t>
            </a:r>
            <a:endParaRPr lang="es-ES" sz="2400"/>
          </a:p>
        </p:txBody>
      </p:sp>
      <p:pic>
        <p:nvPicPr>
          <p:cNvPr id="12" name="Picture 11">
            <a:extLst>
              <a:ext uri="{FF2B5EF4-FFF2-40B4-BE49-F238E27FC236}">
                <a16:creationId xmlns:a16="http://schemas.microsoft.com/office/drawing/2014/main" id="{F94FDE26-11C9-9EFC-CCE1-FACC153F2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0723" y="3513469"/>
            <a:ext cx="8286224" cy="157480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21CD3138-30B2-E590-53B9-01D44A9D4F47}"/>
              </a:ext>
            </a:extLst>
          </p:cNvPr>
          <p:cNvSpPr/>
          <p:nvPr/>
        </p:nvSpPr>
        <p:spPr>
          <a:xfrm>
            <a:off x="6737684" y="3926625"/>
            <a:ext cx="3294526" cy="294773"/>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EF468302-F489-1A49-DE2E-68125304B879}"/>
              </a:ext>
            </a:extLst>
          </p:cNvPr>
          <p:cNvSpPr txBox="1"/>
          <p:nvPr/>
        </p:nvSpPr>
        <p:spPr>
          <a:xfrm>
            <a:off x="6737684" y="5244933"/>
            <a:ext cx="3152274" cy="461665"/>
          </a:xfrm>
          <a:prstGeom prst="rect">
            <a:avLst/>
          </a:prstGeom>
          <a:noFill/>
        </p:spPr>
        <p:txBody>
          <a:bodyPr wrap="square" rtlCol="0">
            <a:spAutoFit/>
          </a:bodyPr>
          <a:lstStyle/>
          <a:p>
            <a:pPr algn="ctr">
              <a:buClr>
                <a:srgbClr val="008CCF"/>
              </a:buClr>
            </a:pPr>
            <a:r>
              <a:rPr lang="en-US" sz="2400" b="0" i="0" u="none" strike="noStrike">
                <a:solidFill>
                  <a:srgbClr val="000000"/>
                </a:solidFill>
                <a:effectLst/>
              </a:rPr>
              <a:t>RMNCAH Age group</a:t>
            </a:r>
            <a:endParaRPr lang="es-ES" sz="2400"/>
          </a:p>
        </p:txBody>
      </p:sp>
      <p:pic>
        <p:nvPicPr>
          <p:cNvPr id="15" name="Graphic 14" descr="Arrow: Slight curve with solid fill">
            <a:extLst>
              <a:ext uri="{FF2B5EF4-FFF2-40B4-BE49-F238E27FC236}">
                <a16:creationId xmlns:a16="http://schemas.microsoft.com/office/drawing/2014/main" id="{8640FED6-EAB1-AF72-A1A1-22AFE17BD5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7927747" y="4330533"/>
            <a:ext cx="914400" cy="914400"/>
          </a:xfrm>
          <a:prstGeom prst="rect">
            <a:avLst/>
          </a:prstGeom>
        </p:spPr>
      </p:pic>
      <p:pic>
        <p:nvPicPr>
          <p:cNvPr id="16" name="Graphic 15" descr="Arrow: Slight curve with solid fill">
            <a:extLst>
              <a:ext uri="{FF2B5EF4-FFF2-40B4-BE49-F238E27FC236}">
                <a16:creationId xmlns:a16="http://schemas.microsoft.com/office/drawing/2014/main" id="{FCB58061-09C3-5F19-6FE9-5B6E5CBBCA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flipV="1">
            <a:off x="7119687" y="2964494"/>
            <a:ext cx="914400" cy="914400"/>
          </a:xfrm>
          <a:prstGeom prst="rect">
            <a:avLst/>
          </a:prstGeom>
        </p:spPr>
      </p:pic>
      <p:sp>
        <p:nvSpPr>
          <p:cNvPr id="17" name="TextBox 16">
            <a:extLst>
              <a:ext uri="{FF2B5EF4-FFF2-40B4-BE49-F238E27FC236}">
                <a16:creationId xmlns:a16="http://schemas.microsoft.com/office/drawing/2014/main" id="{2B59818D-2101-95CF-A753-2595AE745CB0}"/>
              </a:ext>
            </a:extLst>
          </p:cNvPr>
          <p:cNvSpPr txBox="1"/>
          <p:nvPr/>
        </p:nvSpPr>
        <p:spPr>
          <a:xfrm>
            <a:off x="5940590" y="2520453"/>
            <a:ext cx="3152274" cy="461665"/>
          </a:xfrm>
          <a:prstGeom prst="rect">
            <a:avLst/>
          </a:prstGeom>
          <a:noFill/>
        </p:spPr>
        <p:txBody>
          <a:bodyPr wrap="square" rtlCol="0">
            <a:spAutoFit/>
          </a:bodyPr>
          <a:lstStyle/>
          <a:p>
            <a:pPr algn="ctr">
              <a:buClr>
                <a:srgbClr val="008CCF"/>
              </a:buClr>
            </a:pPr>
            <a:r>
              <a:rPr lang="en-US" sz="2400" b="0" i="0" u="none" strike="noStrike">
                <a:solidFill>
                  <a:srgbClr val="000000"/>
                </a:solidFill>
                <a:effectLst/>
              </a:rPr>
              <a:t>One category (Age)</a:t>
            </a:r>
            <a:endParaRPr lang="es-ES" sz="2400"/>
          </a:p>
        </p:txBody>
      </p:sp>
    </p:spTree>
    <p:custDataLst>
      <p:tags r:id="rId1"/>
    </p:custDataLst>
    <p:extLst>
      <p:ext uri="{BB962C8B-B14F-4D97-AF65-F5344CB8AC3E}">
        <p14:creationId xmlns:p14="http://schemas.microsoft.com/office/powerpoint/2010/main" val="3666881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4176">
        <p159:morph option="byObject"/>
      </p:transition>
    </mc:Choice>
    <mc:Fallback xmlns="">
      <p:transition spd="slow" advClick="0" advTm="3417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14:presetBounceEnd="40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40000">
                                          <p:cBhvr additive="base">
                                            <p:cTn id="12"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10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10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p:bldP spid="17"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2D46-3FCD-F9F5-ADA3-82B3B233D584}"/>
              </a:ext>
            </a:extLst>
          </p:cNvPr>
          <p:cNvSpPr>
            <a:spLocks noGrp="1"/>
          </p:cNvSpPr>
          <p:nvPr>
            <p:ph type="title"/>
          </p:nvPr>
        </p:nvSpPr>
        <p:spPr/>
        <p:txBody>
          <a:bodyPr/>
          <a:lstStyle/>
          <a:p>
            <a:r>
              <a:rPr lang="es-ES"/>
              <a:t>4 key terms to understand disaggregations in DHIS2</a:t>
            </a:r>
          </a:p>
        </p:txBody>
      </p:sp>
      <p:pic>
        <p:nvPicPr>
          <p:cNvPr id="3074" name="Picture 2">
            <a:extLst>
              <a:ext uri="{FF2B5EF4-FFF2-40B4-BE49-F238E27FC236}">
                <a16:creationId xmlns:a16="http://schemas.microsoft.com/office/drawing/2014/main" id="{C2C6BAB7-FEB5-826C-AA5F-BEB9D01BFE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131"/>
          <a:stretch/>
        </p:blipFill>
        <p:spPr bwMode="auto">
          <a:xfrm>
            <a:off x="1943460" y="3186407"/>
            <a:ext cx="8312973" cy="166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FFBBC5-897A-86EC-A2F9-0548B9C2499B}"/>
              </a:ext>
            </a:extLst>
          </p:cNvPr>
          <p:cNvSpPr txBox="1"/>
          <p:nvPr/>
        </p:nvSpPr>
        <p:spPr>
          <a:xfrm>
            <a:off x="2206777" y="1530862"/>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combinations</a:t>
            </a:r>
          </a:p>
        </p:txBody>
      </p:sp>
      <p:sp>
        <p:nvSpPr>
          <p:cNvPr id="5" name="Oval 4">
            <a:extLst>
              <a:ext uri="{FF2B5EF4-FFF2-40B4-BE49-F238E27FC236}">
                <a16:creationId xmlns:a16="http://schemas.microsoft.com/office/drawing/2014/main" id="{852F041A-9B5A-EE1B-E6C6-9EFF8B2C7CE3}"/>
              </a:ext>
            </a:extLst>
          </p:cNvPr>
          <p:cNvSpPr/>
          <p:nvPr/>
        </p:nvSpPr>
        <p:spPr>
          <a:xfrm>
            <a:off x="1980724" y="1305217"/>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6" name="TextBox 5">
            <a:extLst>
              <a:ext uri="{FF2B5EF4-FFF2-40B4-BE49-F238E27FC236}">
                <a16:creationId xmlns:a16="http://schemas.microsoft.com/office/drawing/2014/main" id="{4214B99C-358D-6BCC-A60B-0CE957163123}"/>
              </a:ext>
            </a:extLst>
          </p:cNvPr>
          <p:cNvSpPr txBox="1"/>
          <p:nvPr/>
        </p:nvSpPr>
        <p:spPr>
          <a:xfrm>
            <a:off x="6096000" y="1414902"/>
            <a:ext cx="4299284" cy="830997"/>
          </a:xfrm>
          <a:prstGeom prst="rect">
            <a:avLst/>
          </a:prstGeom>
          <a:noFill/>
        </p:spPr>
        <p:txBody>
          <a:bodyPr wrap="square" rtlCol="0">
            <a:spAutoFit/>
          </a:bodyPr>
          <a:lstStyle/>
          <a:p>
            <a:pPr>
              <a:buClr>
                <a:srgbClr val="008CCF"/>
              </a:buClr>
            </a:pPr>
            <a:r>
              <a:rPr lang="en-US" sz="2400">
                <a:solidFill>
                  <a:srgbClr val="000000"/>
                </a:solidFill>
              </a:rPr>
              <a:t>Allows to add one or more categories to a data element</a:t>
            </a:r>
            <a:endParaRPr lang="es-ES" sz="2400"/>
          </a:p>
        </p:txBody>
      </p:sp>
      <p:sp>
        <p:nvSpPr>
          <p:cNvPr id="7" name="Rectangle: Rounded Corners 6">
            <a:extLst>
              <a:ext uri="{FF2B5EF4-FFF2-40B4-BE49-F238E27FC236}">
                <a16:creationId xmlns:a16="http://schemas.microsoft.com/office/drawing/2014/main" id="{5CA656B8-C485-A845-D0E6-91B4E29920C3}"/>
              </a:ext>
            </a:extLst>
          </p:cNvPr>
          <p:cNvSpPr/>
          <p:nvPr/>
        </p:nvSpPr>
        <p:spPr>
          <a:xfrm>
            <a:off x="6168189" y="3976160"/>
            <a:ext cx="3880185"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aphic 7" descr="Arrow: Slight curve with solid fill">
            <a:extLst>
              <a:ext uri="{FF2B5EF4-FFF2-40B4-BE49-F238E27FC236}">
                <a16:creationId xmlns:a16="http://schemas.microsoft.com/office/drawing/2014/main" id="{135D5A5E-E3E0-66F0-6E25-25ECDA154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7639049" y="4398884"/>
            <a:ext cx="914400" cy="914400"/>
          </a:xfrm>
          <a:prstGeom prst="rect">
            <a:avLst/>
          </a:prstGeom>
        </p:spPr>
      </p:pic>
      <p:sp>
        <p:nvSpPr>
          <p:cNvPr id="9" name="TextBox 8">
            <a:extLst>
              <a:ext uri="{FF2B5EF4-FFF2-40B4-BE49-F238E27FC236}">
                <a16:creationId xmlns:a16="http://schemas.microsoft.com/office/drawing/2014/main" id="{0785884B-0582-B74A-800B-6B422EB7FA1C}"/>
              </a:ext>
            </a:extLst>
          </p:cNvPr>
          <p:cNvSpPr txBox="1"/>
          <p:nvPr/>
        </p:nvSpPr>
        <p:spPr>
          <a:xfrm>
            <a:off x="7254038" y="5271611"/>
            <a:ext cx="1299411" cy="461665"/>
          </a:xfrm>
          <a:prstGeom prst="rect">
            <a:avLst/>
          </a:prstGeom>
          <a:noFill/>
        </p:spPr>
        <p:txBody>
          <a:bodyPr wrap="square" rtlCol="0">
            <a:spAutoFit/>
          </a:bodyPr>
          <a:lstStyle/>
          <a:p>
            <a:pPr algn="ctr">
              <a:buClr>
                <a:srgbClr val="008CCF"/>
              </a:buClr>
            </a:pPr>
            <a:r>
              <a:rPr lang="es-ES" sz="2400"/>
              <a:t>Sex</a:t>
            </a:r>
          </a:p>
        </p:txBody>
      </p:sp>
      <p:sp>
        <p:nvSpPr>
          <p:cNvPr id="10" name="Rectangle: Rounded Corners 9">
            <a:extLst>
              <a:ext uri="{FF2B5EF4-FFF2-40B4-BE49-F238E27FC236}">
                <a16:creationId xmlns:a16="http://schemas.microsoft.com/office/drawing/2014/main" id="{EEFD8071-6323-479F-4DCA-1DF1B44FA5C2}"/>
              </a:ext>
            </a:extLst>
          </p:cNvPr>
          <p:cNvSpPr/>
          <p:nvPr/>
        </p:nvSpPr>
        <p:spPr>
          <a:xfrm>
            <a:off x="6168189" y="3647300"/>
            <a:ext cx="3880185"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Arrow: Slight curve with solid fill">
            <a:extLst>
              <a:ext uri="{FF2B5EF4-FFF2-40B4-BE49-F238E27FC236}">
                <a16:creationId xmlns:a16="http://schemas.microsoft.com/office/drawing/2014/main" id="{A0DFBA3F-5AB4-1F3E-544D-E142EA1D5D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flipV="1">
            <a:off x="7903743" y="2657258"/>
            <a:ext cx="914400" cy="914400"/>
          </a:xfrm>
          <a:prstGeom prst="rect">
            <a:avLst/>
          </a:prstGeom>
        </p:spPr>
      </p:pic>
      <p:sp>
        <p:nvSpPr>
          <p:cNvPr id="12" name="TextBox 11">
            <a:extLst>
              <a:ext uri="{FF2B5EF4-FFF2-40B4-BE49-F238E27FC236}">
                <a16:creationId xmlns:a16="http://schemas.microsoft.com/office/drawing/2014/main" id="{22CAC56B-2D1B-8E66-1259-F48461D77D43}"/>
              </a:ext>
            </a:extLst>
          </p:cNvPr>
          <p:cNvSpPr txBox="1"/>
          <p:nvPr/>
        </p:nvSpPr>
        <p:spPr>
          <a:xfrm>
            <a:off x="7446543" y="2284243"/>
            <a:ext cx="1299411" cy="461665"/>
          </a:xfrm>
          <a:prstGeom prst="rect">
            <a:avLst/>
          </a:prstGeom>
          <a:noFill/>
        </p:spPr>
        <p:txBody>
          <a:bodyPr wrap="square" rtlCol="0">
            <a:spAutoFit/>
          </a:bodyPr>
          <a:lstStyle/>
          <a:p>
            <a:pPr algn="ctr">
              <a:buClr>
                <a:srgbClr val="008CCF"/>
              </a:buClr>
            </a:pPr>
            <a:r>
              <a:rPr lang="es-ES" sz="2400"/>
              <a:t>Age</a:t>
            </a:r>
          </a:p>
        </p:txBody>
      </p:sp>
      <p:sp>
        <p:nvSpPr>
          <p:cNvPr id="13" name="TextBox 12">
            <a:extLst>
              <a:ext uri="{FF2B5EF4-FFF2-40B4-BE49-F238E27FC236}">
                <a16:creationId xmlns:a16="http://schemas.microsoft.com/office/drawing/2014/main" id="{3ACBB64F-B973-4DA7-1850-DB174FEBD919}"/>
              </a:ext>
            </a:extLst>
          </p:cNvPr>
          <p:cNvSpPr txBox="1"/>
          <p:nvPr/>
        </p:nvSpPr>
        <p:spPr>
          <a:xfrm>
            <a:off x="-3098191" y="2300938"/>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14" name="TextBox 13">
            <a:extLst>
              <a:ext uri="{FF2B5EF4-FFF2-40B4-BE49-F238E27FC236}">
                <a16:creationId xmlns:a16="http://schemas.microsoft.com/office/drawing/2014/main" id="{7BB51DDF-8DD7-0808-FE0F-326DC6FB1771}"/>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15" name="Oval 14">
            <a:extLst>
              <a:ext uri="{FF2B5EF4-FFF2-40B4-BE49-F238E27FC236}">
                <a16:creationId xmlns:a16="http://schemas.microsoft.com/office/drawing/2014/main" id="{242EE1A7-2898-765B-CF13-F225FFDC7E95}"/>
              </a:ext>
            </a:extLst>
          </p:cNvPr>
          <p:cNvSpPr/>
          <p:nvPr/>
        </p:nvSpPr>
        <p:spPr>
          <a:xfrm>
            <a:off x="-3324933" y="207182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6" name="Oval 15">
            <a:extLst>
              <a:ext uri="{FF2B5EF4-FFF2-40B4-BE49-F238E27FC236}">
                <a16:creationId xmlns:a16="http://schemas.microsoft.com/office/drawing/2014/main" id="{B8E9C1CE-311E-888D-1269-0185C79ED8C7}"/>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17" name="TextBox 16">
            <a:extLst>
              <a:ext uri="{FF2B5EF4-FFF2-40B4-BE49-F238E27FC236}">
                <a16:creationId xmlns:a16="http://schemas.microsoft.com/office/drawing/2014/main" id="{1C92BBFE-9D0F-42AB-2C2C-63C57A611A6A}"/>
              </a:ext>
            </a:extLst>
          </p:cNvPr>
          <p:cNvSpPr txBox="1"/>
          <p:nvPr/>
        </p:nvSpPr>
        <p:spPr>
          <a:xfrm>
            <a:off x="-3082154"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18" name="Oval 17">
            <a:extLst>
              <a:ext uri="{FF2B5EF4-FFF2-40B4-BE49-F238E27FC236}">
                <a16:creationId xmlns:a16="http://schemas.microsoft.com/office/drawing/2014/main" id="{C42FC6BE-A3D9-FF83-A9EC-878100A41926}"/>
              </a:ext>
            </a:extLst>
          </p:cNvPr>
          <p:cNvSpPr/>
          <p:nvPr/>
        </p:nvSpPr>
        <p:spPr>
          <a:xfrm>
            <a:off x="-3305032"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Tree>
    <p:custDataLst>
      <p:tags r:id="rId1"/>
    </p:custDataLst>
    <p:extLst>
      <p:ext uri="{BB962C8B-B14F-4D97-AF65-F5344CB8AC3E}">
        <p14:creationId xmlns:p14="http://schemas.microsoft.com/office/powerpoint/2010/main" val="1330175212"/>
      </p:ext>
    </p:extLst>
  </p:cSld>
  <p:clrMapOvr>
    <a:masterClrMapping/>
  </p:clrMapOvr>
  <mc:AlternateContent xmlns:mc="http://schemas.openxmlformats.org/markup-compatibility/2006" xmlns:p14="http://schemas.microsoft.com/office/powerpoint/2010/main">
    <mc:Choice Requires="p14">
      <p:transition spd="slow" p14:dur="2000" advClick="0" advTm="10269"/>
    </mc:Choice>
    <mc:Fallback xmlns="">
      <p:transition spd="slow" advClick="0" advTm="102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22" presetClass="entr" presetSubtype="1"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2D46-3FCD-F9F5-ADA3-82B3B233D584}"/>
              </a:ext>
            </a:extLst>
          </p:cNvPr>
          <p:cNvSpPr>
            <a:spLocks noGrp="1"/>
          </p:cNvSpPr>
          <p:nvPr>
            <p:ph type="title"/>
          </p:nvPr>
        </p:nvSpPr>
        <p:spPr/>
        <p:txBody>
          <a:bodyPr/>
          <a:lstStyle/>
          <a:p>
            <a:r>
              <a:rPr lang="es-ES"/>
              <a:t>4 key terms to understand disaggregations in DHIS2</a:t>
            </a:r>
          </a:p>
        </p:txBody>
      </p:sp>
      <p:pic>
        <p:nvPicPr>
          <p:cNvPr id="3074" name="Picture 2">
            <a:extLst>
              <a:ext uri="{FF2B5EF4-FFF2-40B4-BE49-F238E27FC236}">
                <a16:creationId xmlns:a16="http://schemas.microsoft.com/office/drawing/2014/main" id="{C2C6BAB7-FEB5-826C-AA5F-BEB9D01BFE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131"/>
          <a:stretch/>
        </p:blipFill>
        <p:spPr bwMode="auto">
          <a:xfrm>
            <a:off x="1943460" y="2364603"/>
            <a:ext cx="8312973" cy="166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FFBBC5-897A-86EC-A2F9-0548B9C2499B}"/>
              </a:ext>
            </a:extLst>
          </p:cNvPr>
          <p:cNvSpPr txBox="1"/>
          <p:nvPr/>
        </p:nvSpPr>
        <p:spPr>
          <a:xfrm>
            <a:off x="2206777" y="1530862"/>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combinations</a:t>
            </a:r>
          </a:p>
        </p:txBody>
      </p:sp>
      <p:sp>
        <p:nvSpPr>
          <p:cNvPr id="5" name="Oval 4">
            <a:extLst>
              <a:ext uri="{FF2B5EF4-FFF2-40B4-BE49-F238E27FC236}">
                <a16:creationId xmlns:a16="http://schemas.microsoft.com/office/drawing/2014/main" id="{852F041A-9B5A-EE1B-E6C6-9EFF8B2C7CE3}"/>
              </a:ext>
            </a:extLst>
          </p:cNvPr>
          <p:cNvSpPr/>
          <p:nvPr/>
        </p:nvSpPr>
        <p:spPr>
          <a:xfrm>
            <a:off x="1980724" y="1305217"/>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6" name="TextBox 5">
            <a:extLst>
              <a:ext uri="{FF2B5EF4-FFF2-40B4-BE49-F238E27FC236}">
                <a16:creationId xmlns:a16="http://schemas.microsoft.com/office/drawing/2014/main" id="{4214B99C-358D-6BCC-A60B-0CE957163123}"/>
              </a:ext>
            </a:extLst>
          </p:cNvPr>
          <p:cNvSpPr txBox="1"/>
          <p:nvPr/>
        </p:nvSpPr>
        <p:spPr>
          <a:xfrm>
            <a:off x="6096000" y="1414902"/>
            <a:ext cx="4299284" cy="830997"/>
          </a:xfrm>
          <a:prstGeom prst="rect">
            <a:avLst/>
          </a:prstGeom>
          <a:noFill/>
        </p:spPr>
        <p:txBody>
          <a:bodyPr wrap="square" rtlCol="0">
            <a:spAutoFit/>
          </a:bodyPr>
          <a:lstStyle/>
          <a:p>
            <a:pPr>
              <a:buClr>
                <a:srgbClr val="008CCF"/>
              </a:buClr>
            </a:pPr>
            <a:r>
              <a:rPr lang="en-US" sz="2400">
                <a:solidFill>
                  <a:srgbClr val="000000"/>
                </a:solidFill>
              </a:rPr>
              <a:t>Allows to add one or more categories to a data element</a:t>
            </a:r>
            <a:endParaRPr lang="es-ES" sz="2400"/>
          </a:p>
        </p:txBody>
      </p:sp>
      <p:sp>
        <p:nvSpPr>
          <p:cNvPr id="7" name="Rectangle: Rounded Corners 6">
            <a:extLst>
              <a:ext uri="{FF2B5EF4-FFF2-40B4-BE49-F238E27FC236}">
                <a16:creationId xmlns:a16="http://schemas.microsoft.com/office/drawing/2014/main" id="{5CA656B8-C485-A845-D0E6-91B4E29920C3}"/>
              </a:ext>
            </a:extLst>
          </p:cNvPr>
          <p:cNvSpPr/>
          <p:nvPr/>
        </p:nvSpPr>
        <p:spPr>
          <a:xfrm>
            <a:off x="6168189" y="3154356"/>
            <a:ext cx="3880185"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8">
            <a:extLst>
              <a:ext uri="{FF2B5EF4-FFF2-40B4-BE49-F238E27FC236}">
                <a16:creationId xmlns:a16="http://schemas.microsoft.com/office/drawing/2014/main" id="{0785884B-0582-B74A-800B-6B422EB7FA1C}"/>
              </a:ext>
            </a:extLst>
          </p:cNvPr>
          <p:cNvSpPr txBox="1"/>
          <p:nvPr/>
        </p:nvSpPr>
        <p:spPr>
          <a:xfrm>
            <a:off x="6096000" y="4572806"/>
            <a:ext cx="1299411"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Sex</a:t>
            </a:r>
          </a:p>
        </p:txBody>
      </p:sp>
      <p:sp>
        <p:nvSpPr>
          <p:cNvPr id="10" name="Rectangle: Rounded Corners 9">
            <a:extLst>
              <a:ext uri="{FF2B5EF4-FFF2-40B4-BE49-F238E27FC236}">
                <a16:creationId xmlns:a16="http://schemas.microsoft.com/office/drawing/2014/main" id="{EEFD8071-6323-479F-4DCA-1DF1B44FA5C2}"/>
              </a:ext>
            </a:extLst>
          </p:cNvPr>
          <p:cNvSpPr/>
          <p:nvPr/>
        </p:nvSpPr>
        <p:spPr>
          <a:xfrm>
            <a:off x="6168189" y="2825496"/>
            <a:ext cx="3880185"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22CAC56B-2D1B-8E66-1259-F48461D77D43}"/>
              </a:ext>
            </a:extLst>
          </p:cNvPr>
          <p:cNvSpPr txBox="1"/>
          <p:nvPr/>
        </p:nvSpPr>
        <p:spPr>
          <a:xfrm>
            <a:off x="6096000" y="4093135"/>
            <a:ext cx="2850592" cy="461665"/>
          </a:xfrm>
          <a:prstGeom prst="rect">
            <a:avLst/>
          </a:prstGeom>
          <a:noFill/>
        </p:spPr>
        <p:txBody>
          <a:bodyPr wrap="square" rtlCol="0">
            <a:spAutoFit/>
          </a:bodyPr>
          <a:lstStyle>
            <a:defPPr>
              <a:defRPr lang="es-ES"/>
            </a:defPPr>
            <a:lvl1pPr algn="ctr">
              <a:buClr>
                <a:srgbClr val="008CCF"/>
              </a:buClr>
              <a:defRPr sz="2400"/>
            </a:lvl1pPr>
          </a:lstStyle>
          <a:p>
            <a:pPr marL="342900" indent="-342900" algn="l">
              <a:buFont typeface="Arial" panose="020B0604020202020204" pitchFamily="34" charset="0"/>
              <a:buChar char="•"/>
            </a:pPr>
            <a:r>
              <a:rPr lang="en-US"/>
              <a:t>RMNCAH </a:t>
            </a:r>
            <a:r>
              <a:rPr lang="es-ES"/>
              <a:t>Age</a:t>
            </a:r>
          </a:p>
        </p:txBody>
      </p:sp>
      <p:sp>
        <p:nvSpPr>
          <p:cNvPr id="13" name="TextBox 12">
            <a:extLst>
              <a:ext uri="{FF2B5EF4-FFF2-40B4-BE49-F238E27FC236}">
                <a16:creationId xmlns:a16="http://schemas.microsoft.com/office/drawing/2014/main" id="{7126F2DA-D51A-DBBA-02BA-49ABB6504F66}"/>
              </a:ext>
            </a:extLst>
          </p:cNvPr>
          <p:cNvSpPr txBox="1"/>
          <p:nvPr/>
        </p:nvSpPr>
        <p:spPr>
          <a:xfrm>
            <a:off x="2133600" y="4146685"/>
            <a:ext cx="3503605" cy="6400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s-ES" sz="2300">
                <a:solidFill>
                  <a:schemeClr val="tx1"/>
                </a:solidFill>
              </a:rPr>
              <a:t>Category combination:</a:t>
            </a:r>
          </a:p>
        </p:txBody>
      </p:sp>
      <p:sp>
        <p:nvSpPr>
          <p:cNvPr id="14" name="TextBox 13">
            <a:extLst>
              <a:ext uri="{FF2B5EF4-FFF2-40B4-BE49-F238E27FC236}">
                <a16:creationId xmlns:a16="http://schemas.microsoft.com/office/drawing/2014/main" id="{BE1AE5EB-F0D7-2D48-F51E-63F60D0EC991}"/>
              </a:ext>
            </a:extLst>
          </p:cNvPr>
          <p:cNvSpPr txBox="1"/>
          <p:nvPr/>
        </p:nvSpPr>
        <p:spPr>
          <a:xfrm>
            <a:off x="-3098191" y="2300938"/>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15" name="TextBox 14">
            <a:extLst>
              <a:ext uri="{FF2B5EF4-FFF2-40B4-BE49-F238E27FC236}">
                <a16:creationId xmlns:a16="http://schemas.microsoft.com/office/drawing/2014/main" id="{025CB541-119A-80B9-5663-55B611FD993E}"/>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16" name="Oval 15">
            <a:extLst>
              <a:ext uri="{FF2B5EF4-FFF2-40B4-BE49-F238E27FC236}">
                <a16:creationId xmlns:a16="http://schemas.microsoft.com/office/drawing/2014/main" id="{029285BE-6153-D66F-A668-E9CF60D4374A}"/>
              </a:ext>
            </a:extLst>
          </p:cNvPr>
          <p:cNvSpPr/>
          <p:nvPr/>
        </p:nvSpPr>
        <p:spPr>
          <a:xfrm>
            <a:off x="-3324933" y="207182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7" name="Oval 16">
            <a:extLst>
              <a:ext uri="{FF2B5EF4-FFF2-40B4-BE49-F238E27FC236}">
                <a16:creationId xmlns:a16="http://schemas.microsoft.com/office/drawing/2014/main" id="{D2742780-7A70-1B5A-E1FB-AE33AB141D9A}"/>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18" name="TextBox 17">
            <a:extLst>
              <a:ext uri="{FF2B5EF4-FFF2-40B4-BE49-F238E27FC236}">
                <a16:creationId xmlns:a16="http://schemas.microsoft.com/office/drawing/2014/main" id="{1F7275E2-496C-2F21-C88D-E9092FEB8445}"/>
              </a:ext>
            </a:extLst>
          </p:cNvPr>
          <p:cNvSpPr txBox="1"/>
          <p:nvPr/>
        </p:nvSpPr>
        <p:spPr>
          <a:xfrm>
            <a:off x="-3082154"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19" name="Oval 18">
            <a:extLst>
              <a:ext uri="{FF2B5EF4-FFF2-40B4-BE49-F238E27FC236}">
                <a16:creationId xmlns:a16="http://schemas.microsoft.com/office/drawing/2014/main" id="{903DE36E-1985-790C-682E-F1B7323246D1}"/>
              </a:ext>
            </a:extLst>
          </p:cNvPr>
          <p:cNvSpPr/>
          <p:nvPr/>
        </p:nvSpPr>
        <p:spPr>
          <a:xfrm>
            <a:off x="-3305032"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Tree>
    <p:custDataLst>
      <p:tags r:id="rId1"/>
    </p:custDataLst>
    <p:extLst>
      <p:ext uri="{BB962C8B-B14F-4D97-AF65-F5344CB8AC3E}">
        <p14:creationId xmlns:p14="http://schemas.microsoft.com/office/powerpoint/2010/main" val="1892312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9600">
        <p159:morph option="byObject"/>
      </p:transition>
    </mc:Choice>
    <mc:Fallback xmlns="">
      <p:transition spd="slow" advClick="0" advTm="96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F885-3F4B-1990-465A-873DD1225C4B}"/>
              </a:ext>
            </a:extLst>
          </p:cNvPr>
          <p:cNvSpPr>
            <a:spLocks noGrp="1"/>
          </p:cNvSpPr>
          <p:nvPr>
            <p:ph type="title"/>
          </p:nvPr>
        </p:nvSpPr>
        <p:spPr/>
        <p:txBody>
          <a:bodyPr/>
          <a:lstStyle/>
          <a:p>
            <a:r>
              <a:rPr lang="es-ES"/>
              <a:t>4 key terms to understand disaggregations in DHIS2</a:t>
            </a:r>
          </a:p>
        </p:txBody>
      </p:sp>
      <p:sp>
        <p:nvSpPr>
          <p:cNvPr id="5" name="TextBox 4">
            <a:extLst>
              <a:ext uri="{FF2B5EF4-FFF2-40B4-BE49-F238E27FC236}">
                <a16:creationId xmlns:a16="http://schemas.microsoft.com/office/drawing/2014/main" id="{78DF0050-726B-E08F-03DB-44ADC9E116DF}"/>
              </a:ext>
            </a:extLst>
          </p:cNvPr>
          <p:cNvSpPr txBox="1"/>
          <p:nvPr/>
        </p:nvSpPr>
        <p:spPr>
          <a:xfrm>
            <a:off x="-3098191" y="2300938"/>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6" name="TextBox 5">
            <a:extLst>
              <a:ext uri="{FF2B5EF4-FFF2-40B4-BE49-F238E27FC236}">
                <a16:creationId xmlns:a16="http://schemas.microsoft.com/office/drawing/2014/main" id="{EE6E2629-2B43-8D94-8A62-078B36CC3F4C}"/>
              </a:ext>
            </a:extLst>
          </p:cNvPr>
          <p:cNvSpPr txBox="1"/>
          <p:nvPr/>
        </p:nvSpPr>
        <p:spPr>
          <a:xfrm>
            <a:off x="2291277" y="154591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7" name="Oval 6">
            <a:extLst>
              <a:ext uri="{FF2B5EF4-FFF2-40B4-BE49-F238E27FC236}">
                <a16:creationId xmlns:a16="http://schemas.microsoft.com/office/drawing/2014/main" id="{01F8CFD1-D23E-02E7-6988-BA93131A9912}"/>
              </a:ext>
            </a:extLst>
          </p:cNvPr>
          <p:cNvSpPr/>
          <p:nvPr/>
        </p:nvSpPr>
        <p:spPr>
          <a:xfrm>
            <a:off x="-3324933" y="207182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8" name="Oval 7">
            <a:extLst>
              <a:ext uri="{FF2B5EF4-FFF2-40B4-BE49-F238E27FC236}">
                <a16:creationId xmlns:a16="http://schemas.microsoft.com/office/drawing/2014/main" id="{BE26FF0B-6677-273C-9157-EAEE7F062C4A}"/>
              </a:ext>
            </a:extLst>
          </p:cNvPr>
          <p:cNvSpPr/>
          <p:nvPr/>
        </p:nvSpPr>
        <p:spPr>
          <a:xfrm>
            <a:off x="2064535" y="132214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9" name="TextBox 8">
            <a:extLst>
              <a:ext uri="{FF2B5EF4-FFF2-40B4-BE49-F238E27FC236}">
                <a16:creationId xmlns:a16="http://schemas.microsoft.com/office/drawing/2014/main" id="{142F957D-AEE2-B442-C7B8-D4CE03B3F41D}"/>
              </a:ext>
            </a:extLst>
          </p:cNvPr>
          <p:cNvSpPr txBox="1"/>
          <p:nvPr/>
        </p:nvSpPr>
        <p:spPr>
          <a:xfrm>
            <a:off x="-3082154" y="140793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10" name="Oval 9">
            <a:extLst>
              <a:ext uri="{FF2B5EF4-FFF2-40B4-BE49-F238E27FC236}">
                <a16:creationId xmlns:a16="http://schemas.microsoft.com/office/drawing/2014/main" id="{C9633000-F5E8-461F-0C5B-6A474A6692BB}"/>
              </a:ext>
            </a:extLst>
          </p:cNvPr>
          <p:cNvSpPr/>
          <p:nvPr/>
        </p:nvSpPr>
        <p:spPr>
          <a:xfrm>
            <a:off x="-3305032" y="118119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11" name="TextBox 10">
            <a:extLst>
              <a:ext uri="{FF2B5EF4-FFF2-40B4-BE49-F238E27FC236}">
                <a16:creationId xmlns:a16="http://schemas.microsoft.com/office/drawing/2014/main" id="{01055CAE-6923-46B5-586B-92A35A8769BA}"/>
              </a:ext>
            </a:extLst>
          </p:cNvPr>
          <p:cNvSpPr txBox="1"/>
          <p:nvPr/>
        </p:nvSpPr>
        <p:spPr>
          <a:xfrm>
            <a:off x="-3167328" y="319923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12" name="Oval 11">
            <a:extLst>
              <a:ext uri="{FF2B5EF4-FFF2-40B4-BE49-F238E27FC236}">
                <a16:creationId xmlns:a16="http://schemas.microsoft.com/office/drawing/2014/main" id="{1D135A9B-1854-D119-3DA1-FD175C4AAE3F}"/>
              </a:ext>
            </a:extLst>
          </p:cNvPr>
          <p:cNvSpPr/>
          <p:nvPr/>
        </p:nvSpPr>
        <p:spPr>
          <a:xfrm>
            <a:off x="-3393381" y="2973594"/>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3" name="TextBox 12">
            <a:extLst>
              <a:ext uri="{FF2B5EF4-FFF2-40B4-BE49-F238E27FC236}">
                <a16:creationId xmlns:a16="http://schemas.microsoft.com/office/drawing/2014/main" id="{5CF46F96-FC0B-6178-1B54-FD82C9EF9A8D}"/>
              </a:ext>
            </a:extLst>
          </p:cNvPr>
          <p:cNvSpPr txBox="1"/>
          <p:nvPr/>
        </p:nvSpPr>
        <p:spPr>
          <a:xfrm>
            <a:off x="6096000" y="1414902"/>
            <a:ext cx="4299284" cy="1569660"/>
          </a:xfrm>
          <a:prstGeom prst="rect">
            <a:avLst/>
          </a:prstGeom>
          <a:noFill/>
        </p:spPr>
        <p:txBody>
          <a:bodyPr wrap="square" rtlCol="0">
            <a:spAutoFit/>
          </a:bodyPr>
          <a:lstStyle/>
          <a:p>
            <a:pPr>
              <a:buClr>
                <a:srgbClr val="008CCF"/>
              </a:buClr>
            </a:pPr>
            <a:r>
              <a:rPr lang="en-US" sz="2400">
                <a:solidFill>
                  <a:srgbClr val="000000"/>
                </a:solidFill>
              </a:rPr>
              <a:t>DHIS2 will automatically generate a cross section of all category options within category combination</a:t>
            </a:r>
            <a:endParaRPr lang="es-ES" sz="2400"/>
          </a:p>
        </p:txBody>
      </p:sp>
      <p:pic>
        <p:nvPicPr>
          <p:cNvPr id="14" name="Picture 2">
            <a:extLst>
              <a:ext uri="{FF2B5EF4-FFF2-40B4-BE49-F238E27FC236}">
                <a16:creationId xmlns:a16="http://schemas.microsoft.com/office/drawing/2014/main" id="{4C5C8D70-494E-23C2-7798-D74B0ADE93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131"/>
          <a:stretch/>
        </p:blipFill>
        <p:spPr bwMode="auto">
          <a:xfrm>
            <a:off x="1943460" y="2966183"/>
            <a:ext cx="8312973" cy="1663378"/>
          </a:xfrm>
          <a:prstGeom prst="rect">
            <a:avLst/>
          </a:prstGeom>
          <a:noFill/>
          <a:extLst>
            <a:ext uri="{909E8E84-426E-40DD-AFC4-6F175D3DCCD1}">
              <a14:hiddenFill xmlns:a14="http://schemas.microsoft.com/office/drawing/2010/main">
                <a:solidFill>
                  <a:srgbClr val="FFFFFF"/>
                </a:solidFill>
              </a14:hiddenFill>
            </a:ext>
          </a:extLst>
        </p:spPr>
      </p:pic>
      <p:sp>
        <p:nvSpPr>
          <p:cNvPr id="28" name="M1519">
            <a:extLst>
              <a:ext uri="{FF2B5EF4-FFF2-40B4-BE49-F238E27FC236}">
                <a16:creationId xmlns:a16="http://schemas.microsoft.com/office/drawing/2014/main" id="{4DAB9594-777D-9684-CD10-1E202B5761F9}"/>
              </a:ext>
            </a:extLst>
          </p:cNvPr>
          <p:cNvSpPr/>
          <p:nvPr/>
        </p:nvSpPr>
        <p:spPr>
          <a:xfrm>
            <a:off x="7477182" y="3470194"/>
            <a:ext cx="1271587" cy="667396"/>
          </a:xfrm>
          <a:custGeom>
            <a:avLst/>
            <a:gdLst>
              <a:gd name="connsiteX0" fmla="*/ 9133 w 1271587"/>
              <a:gd name="connsiteY0" fmla="*/ 0 h 667396"/>
              <a:gd name="connsiteX1" fmla="*/ 1262454 w 1271587"/>
              <a:gd name="connsiteY1" fmla="*/ 0 h 667396"/>
              <a:gd name="connsiteX2" fmla="*/ 1271587 w 1271587"/>
              <a:gd name="connsiteY2" fmla="*/ 9133 h 667396"/>
              <a:gd name="connsiteX3" fmla="*/ 1271587 w 1271587"/>
              <a:gd name="connsiteY3" fmla="*/ 324565 h 667396"/>
              <a:gd name="connsiteX4" fmla="*/ 1262454 w 1271587"/>
              <a:gd name="connsiteY4" fmla="*/ 333698 h 667396"/>
              <a:gd name="connsiteX5" fmla="*/ 624280 w 1271587"/>
              <a:gd name="connsiteY5" fmla="*/ 333698 h 667396"/>
              <a:gd name="connsiteX6" fmla="*/ 633413 w 1271587"/>
              <a:gd name="connsiteY6" fmla="*/ 342831 h 667396"/>
              <a:gd name="connsiteX7" fmla="*/ 633413 w 1271587"/>
              <a:gd name="connsiteY7" fmla="*/ 658263 h 667396"/>
              <a:gd name="connsiteX8" fmla="*/ 624280 w 1271587"/>
              <a:gd name="connsiteY8" fmla="*/ 667396 h 667396"/>
              <a:gd name="connsiteX9" fmla="*/ 9134 w 1271587"/>
              <a:gd name="connsiteY9" fmla="*/ 667396 h 667396"/>
              <a:gd name="connsiteX10" fmla="*/ 1 w 1271587"/>
              <a:gd name="connsiteY10" fmla="*/ 658263 h 667396"/>
              <a:gd name="connsiteX11" fmla="*/ 1 w 1271587"/>
              <a:gd name="connsiteY11" fmla="*/ 342831 h 667396"/>
              <a:gd name="connsiteX12" fmla="*/ 9134 w 1271587"/>
              <a:gd name="connsiteY12" fmla="*/ 333698 h 667396"/>
              <a:gd name="connsiteX13" fmla="*/ 9133 w 1271587"/>
              <a:gd name="connsiteY13" fmla="*/ 333698 h 667396"/>
              <a:gd name="connsiteX14" fmla="*/ 0 w 1271587"/>
              <a:gd name="connsiteY14" fmla="*/ 324565 h 667396"/>
              <a:gd name="connsiteX15" fmla="*/ 0 w 1271587"/>
              <a:gd name="connsiteY15" fmla="*/ 9133 h 667396"/>
              <a:gd name="connsiteX16" fmla="*/ 9133 w 1271587"/>
              <a:gd name="connsiteY16" fmla="*/ 0 h 66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1587" h="667396">
                <a:moveTo>
                  <a:pt x="9133" y="0"/>
                </a:moveTo>
                <a:lnTo>
                  <a:pt x="1262454" y="0"/>
                </a:lnTo>
                <a:cubicBezTo>
                  <a:pt x="1267498" y="0"/>
                  <a:pt x="1271587" y="4089"/>
                  <a:pt x="1271587" y="9133"/>
                </a:cubicBezTo>
                <a:lnTo>
                  <a:pt x="1271587" y="324565"/>
                </a:lnTo>
                <a:cubicBezTo>
                  <a:pt x="1271587" y="329609"/>
                  <a:pt x="1267498" y="333698"/>
                  <a:pt x="1262454" y="333698"/>
                </a:cubicBezTo>
                <a:lnTo>
                  <a:pt x="624280" y="333698"/>
                </a:lnTo>
                <a:cubicBezTo>
                  <a:pt x="629324" y="333698"/>
                  <a:pt x="633413" y="337787"/>
                  <a:pt x="633413" y="342831"/>
                </a:cubicBezTo>
                <a:lnTo>
                  <a:pt x="633413" y="658263"/>
                </a:lnTo>
                <a:cubicBezTo>
                  <a:pt x="633413" y="663307"/>
                  <a:pt x="629324" y="667396"/>
                  <a:pt x="624280" y="667396"/>
                </a:cubicBezTo>
                <a:lnTo>
                  <a:pt x="9134" y="667396"/>
                </a:lnTo>
                <a:cubicBezTo>
                  <a:pt x="4090" y="667396"/>
                  <a:pt x="1" y="663307"/>
                  <a:pt x="1" y="658263"/>
                </a:cubicBezTo>
                <a:lnTo>
                  <a:pt x="1" y="342831"/>
                </a:lnTo>
                <a:cubicBezTo>
                  <a:pt x="1" y="337787"/>
                  <a:pt x="4090" y="333698"/>
                  <a:pt x="9134" y="333698"/>
                </a:cubicBezTo>
                <a:lnTo>
                  <a:pt x="9133" y="333698"/>
                </a:lnTo>
                <a:cubicBezTo>
                  <a:pt x="4089" y="333698"/>
                  <a:pt x="0" y="329609"/>
                  <a:pt x="0" y="324565"/>
                </a:cubicBezTo>
                <a:lnTo>
                  <a:pt x="0" y="9133"/>
                </a:lnTo>
                <a:cubicBezTo>
                  <a:pt x="0" y="4089"/>
                  <a:pt x="4089" y="0"/>
                  <a:pt x="9133" y="0"/>
                </a:cubicBez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3" name="M1014">
            <a:extLst>
              <a:ext uri="{FF2B5EF4-FFF2-40B4-BE49-F238E27FC236}">
                <a16:creationId xmlns:a16="http://schemas.microsoft.com/office/drawing/2014/main" id="{07EDE00A-B4A7-A174-5725-AA125CF69D34}"/>
              </a:ext>
            </a:extLst>
          </p:cNvPr>
          <p:cNvSpPr/>
          <p:nvPr/>
        </p:nvSpPr>
        <p:spPr>
          <a:xfrm>
            <a:off x="6160297" y="3463838"/>
            <a:ext cx="1313935" cy="659597"/>
          </a:xfrm>
          <a:custGeom>
            <a:avLst/>
            <a:gdLst>
              <a:gd name="connsiteX0" fmla="*/ 9133 w 1313935"/>
              <a:gd name="connsiteY0" fmla="*/ 0 h 659597"/>
              <a:gd name="connsiteX1" fmla="*/ 1304802 w 1313935"/>
              <a:gd name="connsiteY1" fmla="*/ 0 h 659597"/>
              <a:gd name="connsiteX2" fmla="*/ 1313935 w 1313935"/>
              <a:gd name="connsiteY2" fmla="*/ 9133 h 659597"/>
              <a:gd name="connsiteX3" fmla="*/ 1313935 w 1313935"/>
              <a:gd name="connsiteY3" fmla="*/ 324565 h 659597"/>
              <a:gd name="connsiteX4" fmla="*/ 1304802 w 1313935"/>
              <a:gd name="connsiteY4" fmla="*/ 333698 h 659597"/>
              <a:gd name="connsiteX5" fmla="*/ 669665 w 1313935"/>
              <a:gd name="connsiteY5" fmla="*/ 333698 h 659597"/>
              <a:gd name="connsiteX6" fmla="*/ 670999 w 1313935"/>
              <a:gd name="connsiteY6" fmla="*/ 335032 h 659597"/>
              <a:gd name="connsiteX7" fmla="*/ 670999 w 1313935"/>
              <a:gd name="connsiteY7" fmla="*/ 650464 h 659597"/>
              <a:gd name="connsiteX8" fmla="*/ 661866 w 1313935"/>
              <a:gd name="connsiteY8" fmla="*/ 659597 h 659597"/>
              <a:gd name="connsiteX9" fmla="*/ 9134 w 1313935"/>
              <a:gd name="connsiteY9" fmla="*/ 659597 h 659597"/>
              <a:gd name="connsiteX10" fmla="*/ 1 w 1313935"/>
              <a:gd name="connsiteY10" fmla="*/ 650464 h 659597"/>
              <a:gd name="connsiteX11" fmla="*/ 1 w 1313935"/>
              <a:gd name="connsiteY11" fmla="*/ 335032 h 659597"/>
              <a:gd name="connsiteX12" fmla="*/ 5234 w 1313935"/>
              <a:gd name="connsiteY12" fmla="*/ 329799 h 659597"/>
              <a:gd name="connsiteX13" fmla="*/ 0 w 1313935"/>
              <a:gd name="connsiteY13" fmla="*/ 324565 h 659597"/>
              <a:gd name="connsiteX14" fmla="*/ 0 w 1313935"/>
              <a:gd name="connsiteY14" fmla="*/ 9133 h 659597"/>
              <a:gd name="connsiteX15" fmla="*/ 9133 w 1313935"/>
              <a:gd name="connsiteY15" fmla="*/ 0 h 6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3935" h="659597">
                <a:moveTo>
                  <a:pt x="9133" y="0"/>
                </a:moveTo>
                <a:lnTo>
                  <a:pt x="1304802" y="0"/>
                </a:lnTo>
                <a:cubicBezTo>
                  <a:pt x="1309846" y="0"/>
                  <a:pt x="1313935" y="4089"/>
                  <a:pt x="1313935" y="9133"/>
                </a:cubicBezTo>
                <a:lnTo>
                  <a:pt x="1313935" y="324565"/>
                </a:lnTo>
                <a:cubicBezTo>
                  <a:pt x="1313935" y="329609"/>
                  <a:pt x="1309846" y="333698"/>
                  <a:pt x="1304802" y="333698"/>
                </a:cubicBezTo>
                <a:lnTo>
                  <a:pt x="669665" y="333698"/>
                </a:lnTo>
                <a:lnTo>
                  <a:pt x="670999" y="335032"/>
                </a:lnTo>
                <a:lnTo>
                  <a:pt x="670999" y="650464"/>
                </a:lnTo>
                <a:cubicBezTo>
                  <a:pt x="670999" y="655508"/>
                  <a:pt x="666910" y="659597"/>
                  <a:pt x="661866" y="659597"/>
                </a:cubicBezTo>
                <a:lnTo>
                  <a:pt x="9134" y="659597"/>
                </a:lnTo>
                <a:cubicBezTo>
                  <a:pt x="4090" y="659597"/>
                  <a:pt x="1" y="655508"/>
                  <a:pt x="1" y="650464"/>
                </a:cubicBezTo>
                <a:lnTo>
                  <a:pt x="1" y="335032"/>
                </a:lnTo>
                <a:lnTo>
                  <a:pt x="5234" y="329799"/>
                </a:lnTo>
                <a:lnTo>
                  <a:pt x="0" y="324565"/>
                </a:lnTo>
                <a:lnTo>
                  <a:pt x="0" y="9133"/>
                </a:lnTo>
                <a:cubicBezTo>
                  <a:pt x="0" y="4089"/>
                  <a:pt x="4089" y="0"/>
                  <a:pt x="9133" y="0"/>
                </a:cubicBez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4" name="M20">
            <a:extLst>
              <a:ext uri="{FF2B5EF4-FFF2-40B4-BE49-F238E27FC236}">
                <a16:creationId xmlns:a16="http://schemas.microsoft.com/office/drawing/2014/main" id="{19C08424-E279-4B2A-3ECC-405D3F7212BE}"/>
              </a:ext>
            </a:extLst>
          </p:cNvPr>
          <p:cNvSpPr/>
          <p:nvPr/>
        </p:nvSpPr>
        <p:spPr>
          <a:xfrm>
            <a:off x="8728514" y="3472024"/>
            <a:ext cx="1285876" cy="660081"/>
          </a:xfrm>
          <a:custGeom>
            <a:avLst/>
            <a:gdLst>
              <a:gd name="connsiteX0" fmla="*/ 9133 w 1285876"/>
              <a:gd name="connsiteY0" fmla="*/ 0 h 660081"/>
              <a:gd name="connsiteX1" fmla="*/ 1276743 w 1285876"/>
              <a:gd name="connsiteY1" fmla="*/ 0 h 660081"/>
              <a:gd name="connsiteX2" fmla="*/ 1285876 w 1285876"/>
              <a:gd name="connsiteY2" fmla="*/ 9133 h 660081"/>
              <a:gd name="connsiteX3" fmla="*/ 1285876 w 1285876"/>
              <a:gd name="connsiteY3" fmla="*/ 324565 h 660081"/>
              <a:gd name="connsiteX4" fmla="*/ 1276743 w 1285876"/>
              <a:gd name="connsiteY4" fmla="*/ 333698 h 660081"/>
              <a:gd name="connsiteX5" fmla="*/ 650645 w 1285876"/>
              <a:gd name="connsiteY5" fmla="*/ 333698 h 660081"/>
              <a:gd name="connsiteX6" fmla="*/ 652463 w 1285876"/>
              <a:gd name="connsiteY6" fmla="*/ 335516 h 660081"/>
              <a:gd name="connsiteX7" fmla="*/ 652463 w 1285876"/>
              <a:gd name="connsiteY7" fmla="*/ 650948 h 660081"/>
              <a:gd name="connsiteX8" fmla="*/ 643330 w 1285876"/>
              <a:gd name="connsiteY8" fmla="*/ 660081 h 660081"/>
              <a:gd name="connsiteX9" fmla="*/ 9133 w 1285876"/>
              <a:gd name="connsiteY9" fmla="*/ 660081 h 660081"/>
              <a:gd name="connsiteX10" fmla="*/ 0 w 1285876"/>
              <a:gd name="connsiteY10" fmla="*/ 650948 h 660081"/>
              <a:gd name="connsiteX11" fmla="*/ 0 w 1285876"/>
              <a:gd name="connsiteY11" fmla="*/ 335516 h 660081"/>
              <a:gd name="connsiteX12" fmla="*/ 5476 w 1285876"/>
              <a:gd name="connsiteY12" fmla="*/ 330041 h 660081"/>
              <a:gd name="connsiteX13" fmla="*/ 0 w 1285876"/>
              <a:gd name="connsiteY13" fmla="*/ 324565 h 660081"/>
              <a:gd name="connsiteX14" fmla="*/ 0 w 1285876"/>
              <a:gd name="connsiteY14" fmla="*/ 9133 h 660081"/>
              <a:gd name="connsiteX15" fmla="*/ 9133 w 1285876"/>
              <a:gd name="connsiteY15" fmla="*/ 0 h 66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5876" h="660081">
                <a:moveTo>
                  <a:pt x="9133" y="0"/>
                </a:moveTo>
                <a:lnTo>
                  <a:pt x="1276743" y="0"/>
                </a:lnTo>
                <a:cubicBezTo>
                  <a:pt x="1281787" y="0"/>
                  <a:pt x="1285876" y="4089"/>
                  <a:pt x="1285876" y="9133"/>
                </a:cubicBezTo>
                <a:lnTo>
                  <a:pt x="1285876" y="324565"/>
                </a:lnTo>
                <a:cubicBezTo>
                  <a:pt x="1285876" y="329609"/>
                  <a:pt x="1281787" y="333698"/>
                  <a:pt x="1276743" y="333698"/>
                </a:cubicBezTo>
                <a:lnTo>
                  <a:pt x="650645" y="333698"/>
                </a:lnTo>
                <a:lnTo>
                  <a:pt x="652463" y="335516"/>
                </a:lnTo>
                <a:lnTo>
                  <a:pt x="652463" y="650948"/>
                </a:lnTo>
                <a:cubicBezTo>
                  <a:pt x="652463" y="655992"/>
                  <a:pt x="648374" y="660081"/>
                  <a:pt x="643330" y="660081"/>
                </a:cubicBezTo>
                <a:lnTo>
                  <a:pt x="9133" y="660081"/>
                </a:lnTo>
                <a:cubicBezTo>
                  <a:pt x="4089" y="660081"/>
                  <a:pt x="0" y="655992"/>
                  <a:pt x="0" y="650948"/>
                </a:cubicBezTo>
                <a:lnTo>
                  <a:pt x="0" y="335516"/>
                </a:lnTo>
                <a:lnTo>
                  <a:pt x="5476" y="330041"/>
                </a:lnTo>
                <a:lnTo>
                  <a:pt x="0" y="324565"/>
                </a:lnTo>
                <a:lnTo>
                  <a:pt x="0" y="9133"/>
                </a:lnTo>
                <a:cubicBezTo>
                  <a:pt x="0" y="4089"/>
                  <a:pt x="4089" y="0"/>
                  <a:pt x="9133" y="0"/>
                </a:cubicBez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42" name="F20">
            <a:extLst>
              <a:ext uri="{FF2B5EF4-FFF2-40B4-BE49-F238E27FC236}">
                <a16:creationId xmlns:a16="http://schemas.microsoft.com/office/drawing/2014/main" id="{E281CCA3-3FD6-D2F8-F3B6-9897B6ACE0BD}"/>
              </a:ext>
            </a:extLst>
          </p:cNvPr>
          <p:cNvSpPr/>
          <p:nvPr/>
        </p:nvSpPr>
        <p:spPr>
          <a:xfrm>
            <a:off x="8747818" y="3451058"/>
            <a:ext cx="1274482" cy="662921"/>
          </a:xfrm>
          <a:custGeom>
            <a:avLst/>
            <a:gdLst>
              <a:gd name="connsiteX0" fmla="*/ 9133 w 1274482"/>
              <a:gd name="connsiteY0" fmla="*/ 0 h 662921"/>
              <a:gd name="connsiteX1" fmla="*/ 1265349 w 1274482"/>
              <a:gd name="connsiteY1" fmla="*/ 0 h 662921"/>
              <a:gd name="connsiteX2" fmla="*/ 1274482 w 1274482"/>
              <a:gd name="connsiteY2" fmla="*/ 9133 h 662921"/>
              <a:gd name="connsiteX3" fmla="*/ 1274482 w 1274482"/>
              <a:gd name="connsiteY3" fmla="*/ 324565 h 662921"/>
              <a:gd name="connsiteX4" fmla="*/ 1267586 w 1274482"/>
              <a:gd name="connsiteY4" fmla="*/ 331461 h 662921"/>
              <a:gd name="connsiteX5" fmla="*/ 1274482 w 1274482"/>
              <a:gd name="connsiteY5" fmla="*/ 338356 h 662921"/>
              <a:gd name="connsiteX6" fmla="*/ 1274482 w 1274482"/>
              <a:gd name="connsiteY6" fmla="*/ 653788 h 662921"/>
              <a:gd name="connsiteX7" fmla="*/ 1265349 w 1274482"/>
              <a:gd name="connsiteY7" fmla="*/ 662921 h 662921"/>
              <a:gd name="connsiteX8" fmla="*/ 650202 w 1274482"/>
              <a:gd name="connsiteY8" fmla="*/ 662921 h 662921"/>
              <a:gd name="connsiteX9" fmla="*/ 641069 w 1274482"/>
              <a:gd name="connsiteY9" fmla="*/ 653788 h 662921"/>
              <a:gd name="connsiteX10" fmla="*/ 641069 w 1274482"/>
              <a:gd name="connsiteY10" fmla="*/ 338356 h 662921"/>
              <a:gd name="connsiteX11" fmla="*/ 645727 w 1274482"/>
              <a:gd name="connsiteY11" fmla="*/ 333698 h 662921"/>
              <a:gd name="connsiteX12" fmla="*/ 9133 w 1274482"/>
              <a:gd name="connsiteY12" fmla="*/ 333698 h 662921"/>
              <a:gd name="connsiteX13" fmla="*/ 0 w 1274482"/>
              <a:gd name="connsiteY13" fmla="*/ 324565 h 662921"/>
              <a:gd name="connsiteX14" fmla="*/ 0 w 1274482"/>
              <a:gd name="connsiteY14" fmla="*/ 9133 h 662921"/>
              <a:gd name="connsiteX15" fmla="*/ 9133 w 1274482"/>
              <a:gd name="connsiteY15" fmla="*/ 0 h 66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4482" h="662921">
                <a:moveTo>
                  <a:pt x="9133" y="0"/>
                </a:moveTo>
                <a:lnTo>
                  <a:pt x="1265349" y="0"/>
                </a:lnTo>
                <a:cubicBezTo>
                  <a:pt x="1270393" y="0"/>
                  <a:pt x="1274482" y="4089"/>
                  <a:pt x="1274482" y="9133"/>
                </a:cubicBezTo>
                <a:lnTo>
                  <a:pt x="1274482" y="324565"/>
                </a:lnTo>
                <a:lnTo>
                  <a:pt x="1267586" y="331461"/>
                </a:lnTo>
                <a:lnTo>
                  <a:pt x="1274482" y="338356"/>
                </a:lnTo>
                <a:lnTo>
                  <a:pt x="1274482" y="653788"/>
                </a:lnTo>
                <a:cubicBezTo>
                  <a:pt x="1274482" y="658832"/>
                  <a:pt x="1270393" y="662921"/>
                  <a:pt x="1265349" y="662921"/>
                </a:cubicBezTo>
                <a:lnTo>
                  <a:pt x="650202" y="662921"/>
                </a:lnTo>
                <a:cubicBezTo>
                  <a:pt x="645158" y="662921"/>
                  <a:pt x="641069" y="658832"/>
                  <a:pt x="641069" y="653788"/>
                </a:cubicBezTo>
                <a:lnTo>
                  <a:pt x="641069" y="338356"/>
                </a:lnTo>
                <a:lnTo>
                  <a:pt x="645727" y="333698"/>
                </a:lnTo>
                <a:lnTo>
                  <a:pt x="9133" y="333698"/>
                </a:lnTo>
                <a:cubicBezTo>
                  <a:pt x="4089" y="333698"/>
                  <a:pt x="0" y="329609"/>
                  <a:pt x="0" y="324565"/>
                </a:cubicBezTo>
                <a:lnTo>
                  <a:pt x="0" y="9133"/>
                </a:lnTo>
                <a:cubicBezTo>
                  <a:pt x="0" y="4089"/>
                  <a:pt x="4089" y="0"/>
                  <a:pt x="9133" y="0"/>
                </a:cubicBez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7" name="F1014">
            <a:extLst>
              <a:ext uri="{FF2B5EF4-FFF2-40B4-BE49-F238E27FC236}">
                <a16:creationId xmlns:a16="http://schemas.microsoft.com/office/drawing/2014/main" id="{251570F1-1DA6-8735-54AA-820B9439AC4E}"/>
              </a:ext>
            </a:extLst>
          </p:cNvPr>
          <p:cNvSpPr/>
          <p:nvPr/>
        </p:nvSpPr>
        <p:spPr>
          <a:xfrm>
            <a:off x="6190691" y="3463838"/>
            <a:ext cx="1280161" cy="664666"/>
          </a:xfrm>
          <a:custGeom>
            <a:avLst/>
            <a:gdLst>
              <a:gd name="connsiteX0" fmla="*/ 9133 w 1280161"/>
              <a:gd name="connsiteY0" fmla="*/ 0 h 664666"/>
              <a:gd name="connsiteX1" fmla="*/ 1271027 w 1280161"/>
              <a:gd name="connsiteY1" fmla="*/ 0 h 664666"/>
              <a:gd name="connsiteX2" fmla="*/ 1280160 w 1280161"/>
              <a:gd name="connsiteY2" fmla="*/ 9133 h 664666"/>
              <a:gd name="connsiteX3" fmla="*/ 1280160 w 1280161"/>
              <a:gd name="connsiteY3" fmla="*/ 324565 h 664666"/>
              <a:gd name="connsiteX4" fmla="*/ 1272393 w 1280161"/>
              <a:gd name="connsiteY4" fmla="*/ 332333 h 664666"/>
              <a:gd name="connsiteX5" fmla="*/ 1280161 w 1280161"/>
              <a:gd name="connsiteY5" fmla="*/ 340101 h 664666"/>
              <a:gd name="connsiteX6" fmla="*/ 1280161 w 1280161"/>
              <a:gd name="connsiteY6" fmla="*/ 655533 h 664666"/>
              <a:gd name="connsiteX7" fmla="*/ 1271028 w 1280161"/>
              <a:gd name="connsiteY7" fmla="*/ 664666 h 664666"/>
              <a:gd name="connsiteX8" fmla="*/ 654338 w 1280161"/>
              <a:gd name="connsiteY8" fmla="*/ 664666 h 664666"/>
              <a:gd name="connsiteX9" fmla="*/ 645205 w 1280161"/>
              <a:gd name="connsiteY9" fmla="*/ 655533 h 664666"/>
              <a:gd name="connsiteX10" fmla="*/ 645205 w 1280161"/>
              <a:gd name="connsiteY10" fmla="*/ 340101 h 664666"/>
              <a:gd name="connsiteX11" fmla="*/ 651608 w 1280161"/>
              <a:gd name="connsiteY11" fmla="*/ 333698 h 664666"/>
              <a:gd name="connsiteX12" fmla="*/ 9133 w 1280161"/>
              <a:gd name="connsiteY12" fmla="*/ 333698 h 664666"/>
              <a:gd name="connsiteX13" fmla="*/ 0 w 1280161"/>
              <a:gd name="connsiteY13" fmla="*/ 324565 h 664666"/>
              <a:gd name="connsiteX14" fmla="*/ 0 w 1280161"/>
              <a:gd name="connsiteY14" fmla="*/ 9133 h 664666"/>
              <a:gd name="connsiteX15" fmla="*/ 9133 w 1280161"/>
              <a:gd name="connsiteY15" fmla="*/ 0 h 6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0161" h="664666">
                <a:moveTo>
                  <a:pt x="9133" y="0"/>
                </a:moveTo>
                <a:lnTo>
                  <a:pt x="1271027" y="0"/>
                </a:lnTo>
                <a:cubicBezTo>
                  <a:pt x="1276071" y="0"/>
                  <a:pt x="1280160" y="4089"/>
                  <a:pt x="1280160" y="9133"/>
                </a:cubicBezTo>
                <a:lnTo>
                  <a:pt x="1280160" y="324565"/>
                </a:lnTo>
                <a:lnTo>
                  <a:pt x="1272393" y="332333"/>
                </a:lnTo>
                <a:lnTo>
                  <a:pt x="1280161" y="340101"/>
                </a:lnTo>
                <a:lnTo>
                  <a:pt x="1280161" y="655533"/>
                </a:lnTo>
                <a:cubicBezTo>
                  <a:pt x="1280161" y="660577"/>
                  <a:pt x="1276072" y="664666"/>
                  <a:pt x="1271028" y="664666"/>
                </a:cubicBezTo>
                <a:lnTo>
                  <a:pt x="654338" y="664666"/>
                </a:lnTo>
                <a:cubicBezTo>
                  <a:pt x="649294" y="664666"/>
                  <a:pt x="645205" y="660577"/>
                  <a:pt x="645205" y="655533"/>
                </a:cubicBezTo>
                <a:lnTo>
                  <a:pt x="645205" y="340101"/>
                </a:lnTo>
                <a:lnTo>
                  <a:pt x="651608" y="333698"/>
                </a:lnTo>
                <a:lnTo>
                  <a:pt x="9133" y="333698"/>
                </a:lnTo>
                <a:cubicBezTo>
                  <a:pt x="4089" y="333698"/>
                  <a:pt x="0" y="329609"/>
                  <a:pt x="0" y="324565"/>
                </a:cubicBezTo>
                <a:lnTo>
                  <a:pt x="0" y="9133"/>
                </a:lnTo>
                <a:cubicBezTo>
                  <a:pt x="0" y="4089"/>
                  <a:pt x="4089" y="0"/>
                  <a:pt x="9133" y="0"/>
                </a:cubicBez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40" name="F1519">
            <a:extLst>
              <a:ext uri="{FF2B5EF4-FFF2-40B4-BE49-F238E27FC236}">
                <a16:creationId xmlns:a16="http://schemas.microsoft.com/office/drawing/2014/main" id="{DBD3FD9F-0648-B30F-8D05-A126E78B260F}"/>
              </a:ext>
            </a:extLst>
          </p:cNvPr>
          <p:cNvSpPr/>
          <p:nvPr/>
        </p:nvSpPr>
        <p:spPr>
          <a:xfrm>
            <a:off x="7448353" y="3477150"/>
            <a:ext cx="1280162" cy="664504"/>
          </a:xfrm>
          <a:custGeom>
            <a:avLst/>
            <a:gdLst>
              <a:gd name="connsiteX0" fmla="*/ 9133 w 1280162"/>
              <a:gd name="connsiteY0" fmla="*/ 0 h 664504"/>
              <a:gd name="connsiteX1" fmla="*/ 1271028 w 1280162"/>
              <a:gd name="connsiteY1" fmla="*/ 0 h 664504"/>
              <a:gd name="connsiteX2" fmla="*/ 1280161 w 1280162"/>
              <a:gd name="connsiteY2" fmla="*/ 9133 h 664504"/>
              <a:gd name="connsiteX3" fmla="*/ 1280161 w 1280162"/>
              <a:gd name="connsiteY3" fmla="*/ 324565 h 664504"/>
              <a:gd name="connsiteX4" fmla="*/ 1272474 w 1280162"/>
              <a:gd name="connsiteY4" fmla="*/ 332252 h 664504"/>
              <a:gd name="connsiteX5" fmla="*/ 1280162 w 1280162"/>
              <a:gd name="connsiteY5" fmla="*/ 339939 h 664504"/>
              <a:gd name="connsiteX6" fmla="*/ 1280162 w 1280162"/>
              <a:gd name="connsiteY6" fmla="*/ 655371 h 664504"/>
              <a:gd name="connsiteX7" fmla="*/ 1271029 w 1280162"/>
              <a:gd name="connsiteY7" fmla="*/ 664504 h 664504"/>
              <a:gd name="connsiteX8" fmla="*/ 651317 w 1280162"/>
              <a:gd name="connsiteY8" fmla="*/ 664504 h 664504"/>
              <a:gd name="connsiteX9" fmla="*/ 642184 w 1280162"/>
              <a:gd name="connsiteY9" fmla="*/ 655371 h 664504"/>
              <a:gd name="connsiteX10" fmla="*/ 642184 w 1280162"/>
              <a:gd name="connsiteY10" fmla="*/ 339939 h 664504"/>
              <a:gd name="connsiteX11" fmla="*/ 648425 w 1280162"/>
              <a:gd name="connsiteY11" fmla="*/ 333698 h 664504"/>
              <a:gd name="connsiteX12" fmla="*/ 9133 w 1280162"/>
              <a:gd name="connsiteY12" fmla="*/ 333698 h 664504"/>
              <a:gd name="connsiteX13" fmla="*/ 0 w 1280162"/>
              <a:gd name="connsiteY13" fmla="*/ 324565 h 664504"/>
              <a:gd name="connsiteX14" fmla="*/ 0 w 1280162"/>
              <a:gd name="connsiteY14" fmla="*/ 9133 h 664504"/>
              <a:gd name="connsiteX15" fmla="*/ 9133 w 1280162"/>
              <a:gd name="connsiteY15" fmla="*/ 0 h 6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0162" h="664504">
                <a:moveTo>
                  <a:pt x="9133" y="0"/>
                </a:moveTo>
                <a:lnTo>
                  <a:pt x="1271028" y="0"/>
                </a:lnTo>
                <a:cubicBezTo>
                  <a:pt x="1276072" y="0"/>
                  <a:pt x="1280161" y="4089"/>
                  <a:pt x="1280161" y="9133"/>
                </a:cubicBezTo>
                <a:lnTo>
                  <a:pt x="1280161" y="324565"/>
                </a:lnTo>
                <a:lnTo>
                  <a:pt x="1272474" y="332252"/>
                </a:lnTo>
                <a:lnTo>
                  <a:pt x="1280162" y="339939"/>
                </a:lnTo>
                <a:lnTo>
                  <a:pt x="1280162" y="655371"/>
                </a:lnTo>
                <a:cubicBezTo>
                  <a:pt x="1280162" y="660415"/>
                  <a:pt x="1276073" y="664504"/>
                  <a:pt x="1271029" y="664504"/>
                </a:cubicBezTo>
                <a:lnTo>
                  <a:pt x="651317" y="664504"/>
                </a:lnTo>
                <a:cubicBezTo>
                  <a:pt x="646273" y="664504"/>
                  <a:pt x="642184" y="660415"/>
                  <a:pt x="642184" y="655371"/>
                </a:cubicBezTo>
                <a:lnTo>
                  <a:pt x="642184" y="339939"/>
                </a:lnTo>
                <a:lnTo>
                  <a:pt x="648425" y="333698"/>
                </a:lnTo>
                <a:lnTo>
                  <a:pt x="9133" y="333698"/>
                </a:lnTo>
                <a:cubicBezTo>
                  <a:pt x="4089" y="333698"/>
                  <a:pt x="0" y="329609"/>
                  <a:pt x="0" y="324565"/>
                </a:cubicBezTo>
                <a:lnTo>
                  <a:pt x="0" y="9133"/>
                </a:lnTo>
                <a:cubicBezTo>
                  <a:pt x="0" y="4089"/>
                  <a:pt x="4089" y="0"/>
                  <a:pt x="9133" y="0"/>
                </a:cubicBez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Tree>
    <p:custDataLst>
      <p:tags r:id="rId1"/>
    </p:custDataLst>
    <p:extLst>
      <p:ext uri="{BB962C8B-B14F-4D97-AF65-F5344CB8AC3E}">
        <p14:creationId xmlns:p14="http://schemas.microsoft.com/office/powerpoint/2010/main" val="1058038434"/>
      </p:ext>
    </p:extLst>
  </p:cSld>
  <p:clrMapOvr>
    <a:masterClrMapping/>
  </p:clrMapOvr>
  <mc:AlternateContent xmlns:mc="http://schemas.openxmlformats.org/markup-compatibility/2006" xmlns:p159="http://schemas.microsoft.com/office/powerpoint/2015/09/main">
    <mc:Choice Requires="p159">
      <p:transition spd="slow" advClick="0" advTm="47712">
        <p159:morph option="byObject"/>
      </p:transition>
    </mc:Choice>
    <mc:Fallback xmlns="">
      <p:transition spd="slow" advClick="0" advTm="477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xit" presetSubtype="0" fill="hold" grpId="1" nodeType="withEffect">
                                  <p:stCondLst>
                                    <p:cond delay="0"/>
                                  </p:stCondLst>
                                  <p:childTnLst>
                                    <p:animEffect transition="out" filter="fade">
                                      <p:cBhvr>
                                        <p:cTn id="24" dur="500"/>
                                        <p:tgtEl>
                                          <p:spTgt spid="33"/>
                                        </p:tgtEl>
                                      </p:cBhvr>
                                    </p:animEffect>
                                    <p:set>
                                      <p:cBhvr>
                                        <p:cTn id="25" dur="1" fill="hold">
                                          <p:stCondLst>
                                            <p:cond delay="499"/>
                                          </p:stCondLst>
                                        </p:cTn>
                                        <p:tgtEl>
                                          <p:spTgt spid="3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xit" presetSubtype="0" fill="hold" grpId="1" nodeType="with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xit" presetSubtype="0" fill="hold" grpId="1" nodeType="withEffect">
                                  <p:stCondLst>
                                    <p:cond delay="0"/>
                                  </p:stCondLst>
                                  <p:childTnLst>
                                    <p:animEffect transition="out" filter="fade">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xit" presetSubtype="0" fill="hold" grpId="1" nodeType="withEffect">
                                  <p:stCondLst>
                                    <p:cond delay="0"/>
                                  </p:stCondLst>
                                  <p:childTnLst>
                                    <p:animEffect transition="out" filter="fade">
                                      <p:cBhvr>
                                        <p:cTn id="48" dur="500"/>
                                        <p:tgtEl>
                                          <p:spTgt spid="40"/>
                                        </p:tgtEl>
                                      </p:cBhvr>
                                    </p:animEffect>
                                    <p:set>
                                      <p:cBhvr>
                                        <p:cTn id="49" dur="1" fill="hold">
                                          <p:stCondLst>
                                            <p:cond delay="499"/>
                                          </p:stCondLst>
                                        </p:cTn>
                                        <p:tgtEl>
                                          <p:spTgt spid="4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xit" presetSubtype="0" fill="hold" grpId="1" nodeType="withEffect">
                                  <p:stCondLst>
                                    <p:cond delay="0"/>
                                  </p:stCondLst>
                                  <p:childTnLst>
                                    <p:animEffect transition="out" filter="fade">
                                      <p:cBhvr>
                                        <p:cTn id="56" dur="500"/>
                                        <p:tgtEl>
                                          <p:spTgt spid="34"/>
                                        </p:tgtEl>
                                      </p:cBhvr>
                                    </p:animEffect>
                                    <p:set>
                                      <p:cBhvr>
                                        <p:cTn id="57" dur="1" fill="hold">
                                          <p:stCondLst>
                                            <p:cond delay="499"/>
                                          </p:stCondLst>
                                        </p:cTn>
                                        <p:tgtEl>
                                          <p:spTgt spid="3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42"/>
                                        </p:tgtEl>
                                      </p:cBhvr>
                                    </p:animEffect>
                                    <p:set>
                                      <p:cBhvr>
                                        <p:cTn id="62"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animBg="1"/>
      <p:bldP spid="28" grpId="1" animBg="1"/>
      <p:bldP spid="33" grpId="0" animBg="1"/>
      <p:bldP spid="33" grpId="1" animBg="1"/>
      <p:bldP spid="34" grpId="0" animBg="1"/>
      <p:bldP spid="34" grpId="1" animBg="1"/>
      <p:bldP spid="42" grpId="0" animBg="1"/>
      <p:bldP spid="42" grpId="1" animBg="1"/>
      <p:bldP spid="37" grpId="0" animBg="1"/>
      <p:bldP spid="37" grpId="1" animBg="1"/>
      <p:bldP spid="40" grpId="0" animBg="1"/>
      <p:bldP spid="4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27711A7-941E-52A0-7AE7-1D27CCC7E325}"/>
              </a:ext>
            </a:extLst>
          </p:cNvPr>
          <p:cNvGrpSpPr/>
          <p:nvPr/>
        </p:nvGrpSpPr>
        <p:grpSpPr>
          <a:xfrm>
            <a:off x="1333500" y="393173"/>
            <a:ext cx="9801225" cy="5889497"/>
            <a:chOff x="1333500" y="393173"/>
            <a:chExt cx="9801225" cy="5889497"/>
          </a:xfrm>
        </p:grpSpPr>
        <p:sp>
          <p:nvSpPr>
            <p:cNvPr id="3" name="Freeform: Shape 2">
              <a:extLst>
                <a:ext uri="{FF2B5EF4-FFF2-40B4-BE49-F238E27FC236}">
                  <a16:creationId xmlns:a16="http://schemas.microsoft.com/office/drawing/2014/main" id="{F97AC085-5974-8803-6397-A2D13C64E7FA}"/>
                </a:ext>
              </a:extLst>
            </p:cNvPr>
            <p:cNvSpPr/>
            <p:nvPr/>
          </p:nvSpPr>
          <p:spPr>
            <a:xfrm>
              <a:off x="2275141" y="393173"/>
              <a:ext cx="7874888" cy="5389054"/>
            </a:xfrm>
            <a:custGeom>
              <a:avLst/>
              <a:gdLst>
                <a:gd name="connsiteX0" fmla="*/ 143256 w 7874888"/>
                <a:gd name="connsiteY0" fmla="*/ 0 h 5389054"/>
                <a:gd name="connsiteX1" fmla="*/ 7731633 w 7874888"/>
                <a:gd name="connsiteY1" fmla="*/ 0 h 5389054"/>
                <a:gd name="connsiteX2" fmla="*/ 7874889 w 7874888"/>
                <a:gd name="connsiteY2" fmla="*/ 143256 h 5389054"/>
                <a:gd name="connsiteX3" fmla="*/ 7874889 w 7874888"/>
                <a:gd name="connsiteY3" fmla="*/ 5245799 h 5389054"/>
                <a:gd name="connsiteX4" fmla="*/ 7731633 w 7874888"/>
                <a:gd name="connsiteY4" fmla="*/ 5389055 h 5389054"/>
                <a:gd name="connsiteX5" fmla="*/ 143256 w 7874888"/>
                <a:gd name="connsiteY5" fmla="*/ 5389055 h 5389054"/>
                <a:gd name="connsiteX6" fmla="*/ 0 w 7874888"/>
                <a:gd name="connsiteY6" fmla="*/ 5245799 h 5389054"/>
                <a:gd name="connsiteX7" fmla="*/ 0 w 7874888"/>
                <a:gd name="connsiteY7" fmla="*/ 143256 h 5389054"/>
                <a:gd name="connsiteX8" fmla="*/ 143256 w 7874888"/>
                <a:gd name="connsiteY8" fmla="*/ 0 h 538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4888" h="5389054">
                  <a:moveTo>
                    <a:pt x="143256" y="0"/>
                  </a:moveTo>
                  <a:lnTo>
                    <a:pt x="7731633" y="0"/>
                  </a:lnTo>
                  <a:cubicBezTo>
                    <a:pt x="7810405" y="0"/>
                    <a:pt x="7874889" y="64484"/>
                    <a:pt x="7874889" y="143256"/>
                  </a:cubicBezTo>
                  <a:lnTo>
                    <a:pt x="7874889" y="5245799"/>
                  </a:lnTo>
                  <a:cubicBezTo>
                    <a:pt x="7874889" y="5324571"/>
                    <a:pt x="7810405" y="5389055"/>
                    <a:pt x="7731633" y="5389055"/>
                  </a:cubicBezTo>
                  <a:lnTo>
                    <a:pt x="143256" y="5389055"/>
                  </a:lnTo>
                  <a:cubicBezTo>
                    <a:pt x="64484" y="5389055"/>
                    <a:pt x="0" y="5324571"/>
                    <a:pt x="0" y="5245799"/>
                  </a:cubicBezTo>
                  <a:lnTo>
                    <a:pt x="0" y="143256"/>
                  </a:lnTo>
                  <a:cubicBezTo>
                    <a:pt x="0" y="64484"/>
                    <a:pt x="64484" y="0"/>
                    <a:pt x="143256" y="0"/>
                  </a:cubicBezTo>
                  <a:close/>
                </a:path>
              </a:pathLst>
            </a:custGeom>
            <a:solidFill>
              <a:srgbClr val="093371"/>
            </a:solidFill>
            <a:ln w="9525" cap="flat">
              <a:noFill/>
              <a:prstDash val="solid"/>
              <a:miter/>
            </a:ln>
          </p:spPr>
          <p:txBody>
            <a:bodyPr rtlCol="0" anchor="ctr"/>
            <a:lstStyle/>
            <a:p>
              <a:endParaRPr lang="es-ES"/>
            </a:p>
          </p:txBody>
        </p:sp>
        <p:sp>
          <p:nvSpPr>
            <p:cNvPr id="4" name="Freeform: Shape 3">
              <a:extLst>
                <a:ext uri="{FF2B5EF4-FFF2-40B4-BE49-F238E27FC236}">
                  <a16:creationId xmlns:a16="http://schemas.microsoft.com/office/drawing/2014/main" id="{96A8F11D-589D-99EB-4E58-6FC4D3727FB5}"/>
                </a:ext>
              </a:extLst>
            </p:cNvPr>
            <p:cNvSpPr/>
            <p:nvPr/>
          </p:nvSpPr>
          <p:spPr>
            <a:xfrm>
              <a:off x="2574321" y="695401"/>
              <a:ext cx="7324439" cy="4823364"/>
            </a:xfrm>
            <a:custGeom>
              <a:avLst/>
              <a:gdLst>
                <a:gd name="connsiteX0" fmla="*/ 81534 w 7324439"/>
                <a:gd name="connsiteY0" fmla="*/ 0 h 4823364"/>
                <a:gd name="connsiteX1" fmla="*/ 7242905 w 7324439"/>
                <a:gd name="connsiteY1" fmla="*/ 0 h 4823364"/>
                <a:gd name="connsiteX2" fmla="*/ 7324439 w 7324439"/>
                <a:gd name="connsiteY2" fmla="*/ 82201 h 4823364"/>
                <a:gd name="connsiteX3" fmla="*/ 7324439 w 7324439"/>
                <a:gd name="connsiteY3" fmla="*/ 4741164 h 4823364"/>
                <a:gd name="connsiteX4" fmla="*/ 7242905 w 7324439"/>
                <a:gd name="connsiteY4" fmla="*/ 4823365 h 4823364"/>
                <a:gd name="connsiteX5" fmla="*/ 81534 w 7324439"/>
                <a:gd name="connsiteY5" fmla="*/ 4823365 h 4823364"/>
                <a:gd name="connsiteX6" fmla="*/ 0 w 7324439"/>
                <a:gd name="connsiteY6" fmla="*/ 4741164 h 4823364"/>
                <a:gd name="connsiteX7" fmla="*/ 0 w 7324439"/>
                <a:gd name="connsiteY7" fmla="*/ 82201 h 4823364"/>
                <a:gd name="connsiteX8" fmla="*/ 81534 w 7324439"/>
                <a:gd name="connsiteY8" fmla="*/ 0 h 482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4439" h="4823364">
                  <a:moveTo>
                    <a:pt x="81534" y="0"/>
                  </a:moveTo>
                  <a:lnTo>
                    <a:pt x="7242905" y="0"/>
                  </a:lnTo>
                  <a:cubicBezTo>
                    <a:pt x="7287958" y="0"/>
                    <a:pt x="7324439" y="36767"/>
                    <a:pt x="7324439" y="82201"/>
                  </a:cubicBezTo>
                  <a:lnTo>
                    <a:pt x="7324439" y="4741164"/>
                  </a:lnTo>
                  <a:cubicBezTo>
                    <a:pt x="7324439" y="4786599"/>
                    <a:pt x="7287958" y="4823365"/>
                    <a:pt x="7242905" y="4823365"/>
                  </a:cubicBezTo>
                  <a:lnTo>
                    <a:pt x="81534" y="4823365"/>
                  </a:lnTo>
                  <a:cubicBezTo>
                    <a:pt x="36481" y="4823365"/>
                    <a:pt x="0" y="4786599"/>
                    <a:pt x="0" y="4741164"/>
                  </a:cubicBezTo>
                  <a:lnTo>
                    <a:pt x="0" y="82201"/>
                  </a:lnTo>
                  <a:cubicBezTo>
                    <a:pt x="0" y="36767"/>
                    <a:pt x="36481" y="0"/>
                    <a:pt x="81534" y="0"/>
                  </a:cubicBezTo>
                  <a:close/>
                </a:path>
              </a:pathLst>
            </a:custGeom>
            <a:solidFill>
              <a:srgbClr val="FFFFFF"/>
            </a:solidFill>
            <a:ln w="952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0D04024E-2F8D-48A2-8947-35559E91E66A}"/>
                </a:ext>
              </a:extLst>
            </p:cNvPr>
            <p:cNvSpPr/>
            <p:nvPr/>
          </p:nvSpPr>
          <p:spPr>
            <a:xfrm rot="21573000">
              <a:off x="6152468" y="482378"/>
              <a:ext cx="122681" cy="122681"/>
            </a:xfrm>
            <a:custGeom>
              <a:avLst/>
              <a:gdLst>
                <a:gd name="connsiteX0" fmla="*/ 122682 w 122681"/>
                <a:gd name="connsiteY0" fmla="*/ 61341 h 122681"/>
                <a:gd name="connsiteX1" fmla="*/ 61341 w 122681"/>
                <a:gd name="connsiteY1" fmla="*/ 122682 h 122681"/>
                <a:gd name="connsiteX2" fmla="*/ 0 w 122681"/>
                <a:gd name="connsiteY2" fmla="*/ 61341 h 122681"/>
                <a:gd name="connsiteX3" fmla="*/ 61341 w 122681"/>
                <a:gd name="connsiteY3" fmla="*/ 0 h 122681"/>
                <a:gd name="connsiteX4" fmla="*/ 122682 w 122681"/>
                <a:gd name="connsiteY4" fmla="*/ 61341 h 122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81" h="122681">
                  <a:moveTo>
                    <a:pt x="122682" y="61341"/>
                  </a:moveTo>
                  <a:cubicBezTo>
                    <a:pt x="122682" y="95219"/>
                    <a:pt x="95219" y="122682"/>
                    <a:pt x="61341" y="122682"/>
                  </a:cubicBezTo>
                  <a:cubicBezTo>
                    <a:pt x="27463" y="122682"/>
                    <a:pt x="0" y="95219"/>
                    <a:pt x="0" y="61341"/>
                  </a:cubicBezTo>
                  <a:cubicBezTo>
                    <a:pt x="0" y="27463"/>
                    <a:pt x="27463" y="0"/>
                    <a:pt x="61341" y="0"/>
                  </a:cubicBezTo>
                  <a:cubicBezTo>
                    <a:pt x="95219" y="0"/>
                    <a:pt x="122682" y="27463"/>
                    <a:pt x="122682" y="61341"/>
                  </a:cubicBezTo>
                  <a:close/>
                </a:path>
              </a:pathLst>
            </a:custGeom>
            <a:solidFill>
              <a:srgbClr val="FF8F02"/>
            </a:solidFill>
            <a:ln w="952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EDF74E09-8FB1-8810-546F-8F66D707B7F8}"/>
                </a:ext>
              </a:extLst>
            </p:cNvPr>
            <p:cNvSpPr/>
            <p:nvPr/>
          </p:nvSpPr>
          <p:spPr>
            <a:xfrm>
              <a:off x="1333500" y="5945867"/>
              <a:ext cx="9801225" cy="336803"/>
            </a:xfrm>
            <a:custGeom>
              <a:avLst/>
              <a:gdLst>
                <a:gd name="connsiteX0" fmla="*/ 9797035 w 9801225"/>
                <a:gd name="connsiteY0" fmla="*/ 0 h 336803"/>
                <a:gd name="connsiteX1" fmla="*/ 5598986 w 9801225"/>
                <a:gd name="connsiteY1" fmla="*/ 0 h 336803"/>
                <a:gd name="connsiteX2" fmla="*/ 5504021 w 9801225"/>
                <a:gd name="connsiteY2" fmla="*/ 153067 h 336803"/>
                <a:gd name="connsiteX3" fmla="*/ 4287870 w 9801225"/>
                <a:gd name="connsiteY3" fmla="*/ 153067 h 336803"/>
                <a:gd name="connsiteX4" fmla="*/ 4192905 w 9801225"/>
                <a:gd name="connsiteY4" fmla="*/ 0 h 336803"/>
                <a:gd name="connsiteX5" fmla="*/ 4191 w 9801225"/>
                <a:gd name="connsiteY5" fmla="*/ 0 h 336803"/>
                <a:gd name="connsiteX6" fmla="*/ 0 w 9801225"/>
                <a:gd name="connsiteY6" fmla="*/ 8382 h 336803"/>
                <a:gd name="connsiteX7" fmla="*/ 555784 w 9801225"/>
                <a:gd name="connsiteY7" fmla="*/ 336804 h 336803"/>
                <a:gd name="connsiteX8" fmla="*/ 9245441 w 9801225"/>
                <a:gd name="connsiteY8" fmla="*/ 336804 h 336803"/>
                <a:gd name="connsiteX9" fmla="*/ 9801225 w 9801225"/>
                <a:gd name="connsiteY9" fmla="*/ 8382 h 336803"/>
                <a:gd name="connsiteX10" fmla="*/ 9797035 w 9801225"/>
                <a:gd name="connsiteY10" fmla="*/ 0 h 33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1225" h="336803">
                  <a:moveTo>
                    <a:pt x="9797035" y="0"/>
                  </a:moveTo>
                  <a:lnTo>
                    <a:pt x="5598986" y="0"/>
                  </a:lnTo>
                  <a:cubicBezTo>
                    <a:pt x="5597081" y="100584"/>
                    <a:pt x="5555170" y="153067"/>
                    <a:pt x="5504021" y="153067"/>
                  </a:cubicBezTo>
                  <a:lnTo>
                    <a:pt x="4287870" y="153067"/>
                  </a:lnTo>
                  <a:cubicBezTo>
                    <a:pt x="4236720" y="153067"/>
                    <a:pt x="4194715" y="100489"/>
                    <a:pt x="4192905" y="0"/>
                  </a:cubicBezTo>
                  <a:lnTo>
                    <a:pt x="4191" y="0"/>
                  </a:lnTo>
                  <a:cubicBezTo>
                    <a:pt x="1905" y="0"/>
                    <a:pt x="0" y="3810"/>
                    <a:pt x="0" y="8382"/>
                  </a:cubicBezTo>
                  <a:cubicBezTo>
                    <a:pt x="0" y="164973"/>
                    <a:pt x="348710" y="302133"/>
                    <a:pt x="555784" y="336804"/>
                  </a:cubicBezTo>
                  <a:lnTo>
                    <a:pt x="9245441" y="336804"/>
                  </a:lnTo>
                  <a:cubicBezTo>
                    <a:pt x="9452515" y="302133"/>
                    <a:pt x="9801225" y="164973"/>
                    <a:pt x="9801225" y="8382"/>
                  </a:cubicBezTo>
                  <a:cubicBezTo>
                    <a:pt x="9801225" y="3810"/>
                    <a:pt x="9799320" y="0"/>
                    <a:pt x="9797035" y="0"/>
                  </a:cubicBezTo>
                  <a:close/>
                </a:path>
              </a:pathLst>
            </a:custGeom>
            <a:solidFill>
              <a:srgbClr val="093371"/>
            </a:solidFill>
            <a:ln w="9525" cap="flat">
              <a:noFill/>
              <a:prstDash val="solid"/>
              <a:miter/>
            </a:ln>
          </p:spPr>
          <p:txBody>
            <a:bodyPr rtlCol="0" anchor="ctr"/>
            <a:lstStyle/>
            <a:p>
              <a:endParaRPr lang="es-ES"/>
            </a:p>
          </p:txBody>
        </p:sp>
      </p:grpSp>
      <p:pic>
        <p:nvPicPr>
          <p:cNvPr id="10" name="Picture 9" descr="Graphical user interface, application&#10;&#10;Description automatically generated">
            <a:extLst>
              <a:ext uri="{FF2B5EF4-FFF2-40B4-BE49-F238E27FC236}">
                <a16:creationId xmlns:a16="http://schemas.microsoft.com/office/drawing/2014/main" id="{252CD522-C936-101B-A3F4-26996ACF17F4}"/>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4456" r="5176"/>
          <a:stretch/>
        </p:blipFill>
        <p:spPr>
          <a:xfrm>
            <a:off x="2574320" y="694264"/>
            <a:ext cx="7324440" cy="4824501"/>
          </a:xfrm>
          <a:prstGeom prst="rect">
            <a:avLst/>
          </a:prstGeom>
        </p:spPr>
      </p:pic>
      <p:pic>
        <p:nvPicPr>
          <p:cNvPr id="30" name="Graphic 29">
            <a:extLst>
              <a:ext uri="{FF2B5EF4-FFF2-40B4-BE49-F238E27FC236}">
                <a16:creationId xmlns:a16="http://schemas.microsoft.com/office/drawing/2014/main" id="{A88DD8CE-5D3B-0DB2-8C77-63B7B3B714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8793" y="2368420"/>
            <a:ext cx="2769174" cy="1476188"/>
          </a:xfrm>
          <a:prstGeom prst="rect">
            <a:avLst/>
          </a:prstGeom>
        </p:spPr>
      </p:pic>
      <p:sp>
        <p:nvSpPr>
          <p:cNvPr id="36" name="Rectangle: Rounded Corners 17">
            <a:extLst>
              <a:ext uri="{FF2B5EF4-FFF2-40B4-BE49-F238E27FC236}">
                <a16:creationId xmlns:a16="http://schemas.microsoft.com/office/drawing/2014/main" id="{8C49A6B0-18C5-67EC-09B3-FE3472399105}"/>
              </a:ext>
            </a:extLst>
          </p:cNvPr>
          <p:cNvSpPr/>
          <p:nvPr/>
        </p:nvSpPr>
        <p:spPr>
          <a:xfrm>
            <a:off x="3028583" y="1482558"/>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t>Data element</a:t>
            </a:r>
          </a:p>
        </p:txBody>
      </p:sp>
      <p:grpSp>
        <p:nvGrpSpPr>
          <p:cNvPr id="38" name="Group 4">
            <a:extLst>
              <a:ext uri="{FF2B5EF4-FFF2-40B4-BE49-F238E27FC236}">
                <a16:creationId xmlns:a16="http://schemas.microsoft.com/office/drawing/2014/main" id="{12739F22-9890-C98B-97FE-745F19BF6BBB}"/>
              </a:ext>
            </a:extLst>
          </p:cNvPr>
          <p:cNvGrpSpPr>
            <a:grpSpLocks noChangeAspect="1"/>
          </p:cNvGrpSpPr>
          <p:nvPr/>
        </p:nvGrpSpPr>
        <p:grpSpPr bwMode="auto">
          <a:xfrm>
            <a:off x="6540057" y="2564790"/>
            <a:ext cx="1003743" cy="772030"/>
            <a:chOff x="2486" y="2160"/>
            <a:chExt cx="966" cy="743"/>
          </a:xfrm>
        </p:grpSpPr>
        <p:sp>
          <p:nvSpPr>
            <p:cNvPr id="40" name="AutoShape 3">
              <a:extLst>
                <a:ext uri="{FF2B5EF4-FFF2-40B4-BE49-F238E27FC236}">
                  <a16:creationId xmlns:a16="http://schemas.microsoft.com/office/drawing/2014/main" id="{42428ACD-A089-FC81-9B2A-2C037049322B}"/>
                </a:ext>
              </a:extLst>
            </p:cNvPr>
            <p:cNvSpPr>
              <a:spLocks noChangeAspect="1" noChangeArrowheads="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5">
              <a:extLst>
                <a:ext uri="{FF2B5EF4-FFF2-40B4-BE49-F238E27FC236}">
                  <a16:creationId xmlns:a16="http://schemas.microsoft.com/office/drawing/2014/main" id="{1A52F346-5398-ECA5-3532-2D876BB6363C}"/>
                </a:ext>
              </a:extLst>
            </p:cNvPr>
            <p:cNvSpPr>
              <a:spLocks/>
            </p:cNvSpPr>
            <p:nvPr/>
          </p:nvSpPr>
          <p:spPr bwMode="auto">
            <a:xfrm>
              <a:off x="2497" y="2719"/>
              <a:ext cx="273" cy="178"/>
            </a:xfrm>
            <a:custGeom>
              <a:avLst/>
              <a:gdLst>
                <a:gd name="T0" fmla="*/ 1133 w 1171"/>
                <a:gd name="T1" fmla="*/ 442 h 764"/>
                <a:gd name="T2" fmla="*/ 1133 w 1171"/>
                <a:gd name="T3" fmla="*/ 442 h 764"/>
                <a:gd name="T4" fmla="*/ 1071 w 1171"/>
                <a:gd name="T5" fmla="*/ 305 h 764"/>
                <a:gd name="T6" fmla="*/ 912 w 1171"/>
                <a:gd name="T7" fmla="*/ 269 h 764"/>
                <a:gd name="T8" fmla="*/ 928 w 1171"/>
                <a:gd name="T9" fmla="*/ 35 h 764"/>
                <a:gd name="T10" fmla="*/ 859 w 1171"/>
                <a:gd name="T11" fmla="*/ 0 h 764"/>
                <a:gd name="T12" fmla="*/ 585 w 1171"/>
                <a:gd name="T13" fmla="*/ 0 h 764"/>
                <a:gd name="T14" fmla="*/ 312 w 1171"/>
                <a:gd name="T15" fmla="*/ 0 h 764"/>
                <a:gd name="T16" fmla="*/ 243 w 1171"/>
                <a:gd name="T17" fmla="*/ 35 h 764"/>
                <a:gd name="T18" fmla="*/ 259 w 1171"/>
                <a:gd name="T19" fmla="*/ 269 h 764"/>
                <a:gd name="T20" fmla="*/ 100 w 1171"/>
                <a:gd name="T21" fmla="*/ 305 h 764"/>
                <a:gd name="T22" fmla="*/ 38 w 1171"/>
                <a:gd name="T23" fmla="*/ 442 h 764"/>
                <a:gd name="T24" fmla="*/ 170 w 1171"/>
                <a:gd name="T25" fmla="*/ 605 h 764"/>
                <a:gd name="T26" fmla="*/ 126 w 1171"/>
                <a:gd name="T27" fmla="*/ 702 h 764"/>
                <a:gd name="T28" fmla="*/ 201 w 1171"/>
                <a:gd name="T29" fmla="*/ 759 h 764"/>
                <a:gd name="T30" fmla="*/ 342 w 1171"/>
                <a:gd name="T31" fmla="*/ 614 h 764"/>
                <a:gd name="T32" fmla="*/ 202 w 1171"/>
                <a:gd name="T33" fmla="*/ 457 h 764"/>
                <a:gd name="T34" fmla="*/ 365 w 1171"/>
                <a:gd name="T35" fmla="*/ 389 h 764"/>
                <a:gd name="T36" fmla="*/ 585 w 1171"/>
                <a:gd name="T37" fmla="*/ 477 h 764"/>
                <a:gd name="T38" fmla="*/ 806 w 1171"/>
                <a:gd name="T39" fmla="*/ 389 h 764"/>
                <a:gd name="T40" fmla="*/ 968 w 1171"/>
                <a:gd name="T41" fmla="*/ 457 h 764"/>
                <a:gd name="T42" fmla="*/ 828 w 1171"/>
                <a:gd name="T43" fmla="*/ 614 h 764"/>
                <a:gd name="T44" fmla="*/ 969 w 1171"/>
                <a:gd name="T45" fmla="*/ 759 h 764"/>
                <a:gd name="T46" fmla="*/ 1044 w 1171"/>
                <a:gd name="T47" fmla="*/ 702 h 764"/>
                <a:gd name="T48" fmla="*/ 1000 w 1171"/>
                <a:gd name="T49" fmla="*/ 605 h 764"/>
                <a:gd name="T50" fmla="*/ 1133 w 1171"/>
                <a:gd name="T51" fmla="*/ 44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1" h="764">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244F2C18-9735-8DB2-311B-5C42D41C6A4B}"/>
                </a:ext>
              </a:extLst>
            </p:cNvPr>
            <p:cNvSpPr>
              <a:spLocks/>
            </p:cNvSpPr>
            <p:nvPr/>
          </p:nvSpPr>
          <p:spPr bwMode="auto">
            <a:xfrm>
              <a:off x="2484" y="2606"/>
              <a:ext cx="298" cy="124"/>
            </a:xfrm>
            <a:custGeom>
              <a:avLst/>
              <a:gdLst>
                <a:gd name="T0" fmla="*/ 1270 w 1279"/>
                <a:gd name="T1" fmla="*/ 433 h 530"/>
                <a:gd name="T2" fmla="*/ 1270 w 1279"/>
                <a:gd name="T3" fmla="*/ 433 h 530"/>
                <a:gd name="T4" fmla="*/ 1006 w 1279"/>
                <a:gd name="T5" fmla="*/ 102 h 530"/>
                <a:gd name="T6" fmla="*/ 767 w 1279"/>
                <a:gd name="T7" fmla="*/ 0 h 530"/>
                <a:gd name="T8" fmla="*/ 639 w 1279"/>
                <a:gd name="T9" fmla="*/ 0 h 530"/>
                <a:gd name="T10" fmla="*/ 511 w 1279"/>
                <a:gd name="T11" fmla="*/ 0 h 530"/>
                <a:gd name="T12" fmla="*/ 273 w 1279"/>
                <a:gd name="T13" fmla="*/ 102 h 530"/>
                <a:gd name="T14" fmla="*/ 8 w 1279"/>
                <a:gd name="T15" fmla="*/ 433 h 530"/>
                <a:gd name="T16" fmla="*/ 52 w 1279"/>
                <a:gd name="T17" fmla="*/ 517 h 530"/>
                <a:gd name="T18" fmla="*/ 136 w 1279"/>
                <a:gd name="T19" fmla="*/ 482 h 530"/>
                <a:gd name="T20" fmla="*/ 392 w 1279"/>
                <a:gd name="T21" fmla="*/ 221 h 530"/>
                <a:gd name="T22" fmla="*/ 366 w 1279"/>
                <a:gd name="T23" fmla="*/ 407 h 530"/>
                <a:gd name="T24" fmla="*/ 639 w 1279"/>
                <a:gd name="T25" fmla="*/ 407 h 530"/>
                <a:gd name="T26" fmla="*/ 913 w 1279"/>
                <a:gd name="T27" fmla="*/ 407 h 530"/>
                <a:gd name="T28" fmla="*/ 886 w 1279"/>
                <a:gd name="T29" fmla="*/ 221 h 530"/>
                <a:gd name="T30" fmla="*/ 1142 w 1279"/>
                <a:gd name="T31" fmla="*/ 482 h 530"/>
                <a:gd name="T32" fmla="*/ 1226 w 1279"/>
                <a:gd name="T33" fmla="*/ 517 h 530"/>
                <a:gd name="T34" fmla="*/ 1270 w 1279"/>
                <a:gd name="T35" fmla="*/ 43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9" h="530">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E953B05-10A5-2FAA-24DB-B95786D5A569}"/>
                </a:ext>
              </a:extLst>
            </p:cNvPr>
            <p:cNvSpPr>
              <a:spLocks/>
            </p:cNvSpPr>
            <p:nvPr/>
          </p:nvSpPr>
          <p:spPr bwMode="auto">
            <a:xfrm>
              <a:off x="2568" y="2464"/>
              <a:ext cx="130" cy="129"/>
            </a:xfrm>
            <a:custGeom>
              <a:avLst/>
              <a:gdLst>
                <a:gd name="T0" fmla="*/ 556 w 556"/>
                <a:gd name="T1" fmla="*/ 278 h 556"/>
                <a:gd name="T2" fmla="*/ 556 w 556"/>
                <a:gd name="T3" fmla="*/ 278 h 556"/>
                <a:gd name="T4" fmla="*/ 278 w 556"/>
                <a:gd name="T5" fmla="*/ 556 h 556"/>
                <a:gd name="T6" fmla="*/ 0 w 556"/>
                <a:gd name="T7" fmla="*/ 278 h 556"/>
                <a:gd name="T8" fmla="*/ 278 w 556"/>
                <a:gd name="T9" fmla="*/ 0 h 556"/>
                <a:gd name="T10" fmla="*/ 556 w 556"/>
                <a:gd name="T11" fmla="*/ 278 h 556"/>
              </a:gdLst>
              <a:ahLst/>
              <a:cxnLst>
                <a:cxn ang="0">
                  <a:pos x="T0" y="T1"/>
                </a:cxn>
                <a:cxn ang="0">
                  <a:pos x="T2" y="T3"/>
                </a:cxn>
                <a:cxn ang="0">
                  <a:pos x="T4" y="T5"/>
                </a:cxn>
                <a:cxn ang="0">
                  <a:pos x="T6" y="T7"/>
                </a:cxn>
                <a:cxn ang="0">
                  <a:pos x="T8" y="T9"/>
                </a:cxn>
                <a:cxn ang="0">
                  <a:pos x="T10" y="T11"/>
                </a:cxn>
              </a:cxnLst>
              <a:rect l="0" t="0" r="r" b="b"/>
              <a:pathLst>
                <a:path w="556" h="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483B05DB-B2D9-1C2F-89DD-971F0FC0C5F2}"/>
                </a:ext>
              </a:extLst>
            </p:cNvPr>
            <p:cNvSpPr>
              <a:spLocks/>
            </p:cNvSpPr>
            <p:nvPr/>
          </p:nvSpPr>
          <p:spPr bwMode="auto">
            <a:xfrm>
              <a:off x="2910" y="2332"/>
              <a:ext cx="135" cy="136"/>
            </a:xfrm>
            <a:custGeom>
              <a:avLst/>
              <a:gdLst>
                <a:gd name="T0" fmla="*/ 291 w 582"/>
                <a:gd name="T1" fmla="*/ 582 h 582"/>
                <a:gd name="T2" fmla="*/ 291 w 582"/>
                <a:gd name="T3" fmla="*/ 582 h 582"/>
                <a:gd name="T4" fmla="*/ 582 w 582"/>
                <a:gd name="T5" fmla="*/ 291 h 582"/>
                <a:gd name="T6" fmla="*/ 291 w 582"/>
                <a:gd name="T7" fmla="*/ 0 h 582"/>
                <a:gd name="T8" fmla="*/ 0 w 582"/>
                <a:gd name="T9" fmla="*/ 291 h 582"/>
                <a:gd name="T10" fmla="*/ 291 w 582"/>
                <a:gd name="T11" fmla="*/ 582 h 582"/>
              </a:gdLst>
              <a:ahLst/>
              <a:cxnLst>
                <a:cxn ang="0">
                  <a:pos x="T0" y="T1"/>
                </a:cxn>
                <a:cxn ang="0">
                  <a:pos x="T2" y="T3"/>
                </a:cxn>
                <a:cxn ang="0">
                  <a:pos x="T4" y="T5"/>
                </a:cxn>
                <a:cxn ang="0">
                  <a:pos x="T6" y="T7"/>
                </a:cxn>
                <a:cxn ang="0">
                  <a:pos x="T8" y="T9"/>
                </a:cxn>
                <a:cxn ang="0">
                  <a:pos x="T10" y="T11"/>
                </a:cxn>
              </a:cxnLst>
              <a:rect l="0" t="0" r="r" b="b"/>
              <a:pathLst>
                <a:path w="582" h="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D9A013DA-7A4E-8793-53CA-480387F37B43}"/>
                </a:ext>
              </a:extLst>
            </p:cNvPr>
            <p:cNvSpPr>
              <a:spLocks/>
            </p:cNvSpPr>
            <p:nvPr/>
          </p:nvSpPr>
          <p:spPr bwMode="auto">
            <a:xfrm>
              <a:off x="2811" y="2482"/>
              <a:ext cx="332" cy="423"/>
            </a:xfrm>
            <a:custGeom>
              <a:avLst/>
              <a:gdLst>
                <a:gd name="T0" fmla="*/ 905 w 1426"/>
                <a:gd name="T1" fmla="*/ 2 h 1814"/>
                <a:gd name="T2" fmla="*/ 905 w 1426"/>
                <a:gd name="T3" fmla="*/ 2 h 1814"/>
                <a:gd name="T4" fmla="*/ 884 w 1426"/>
                <a:gd name="T5" fmla="*/ 1 h 1814"/>
                <a:gd name="T6" fmla="*/ 880 w 1426"/>
                <a:gd name="T7" fmla="*/ 0 h 1814"/>
                <a:gd name="T8" fmla="*/ 713 w 1426"/>
                <a:gd name="T9" fmla="*/ 0 h 1814"/>
                <a:gd name="T10" fmla="*/ 546 w 1426"/>
                <a:gd name="T11" fmla="*/ 0 h 1814"/>
                <a:gd name="T12" fmla="*/ 542 w 1426"/>
                <a:gd name="T13" fmla="*/ 1 h 1814"/>
                <a:gd name="T14" fmla="*/ 521 w 1426"/>
                <a:gd name="T15" fmla="*/ 2 h 1814"/>
                <a:gd name="T16" fmla="*/ 8 w 1426"/>
                <a:gd name="T17" fmla="*/ 797 h 1814"/>
                <a:gd name="T18" fmla="*/ 97 w 1426"/>
                <a:gd name="T19" fmla="*/ 914 h 1814"/>
                <a:gd name="T20" fmla="*/ 111 w 1426"/>
                <a:gd name="T21" fmla="*/ 915 h 1814"/>
                <a:gd name="T22" fmla="*/ 214 w 1426"/>
                <a:gd name="T23" fmla="*/ 825 h 1814"/>
                <a:gd name="T24" fmla="*/ 378 w 1426"/>
                <a:gd name="T25" fmla="*/ 340 h 1814"/>
                <a:gd name="T26" fmla="*/ 378 w 1426"/>
                <a:gd name="T27" fmla="*/ 1056 h 1814"/>
                <a:gd name="T28" fmla="*/ 378 w 1426"/>
                <a:gd name="T29" fmla="*/ 1681 h 1814"/>
                <a:gd name="T30" fmla="*/ 512 w 1426"/>
                <a:gd name="T31" fmla="*/ 1814 h 1814"/>
                <a:gd name="T32" fmla="*/ 646 w 1426"/>
                <a:gd name="T33" fmla="*/ 1681 h 1814"/>
                <a:gd name="T34" fmla="*/ 646 w 1426"/>
                <a:gd name="T35" fmla="*/ 1056 h 1814"/>
                <a:gd name="T36" fmla="*/ 713 w 1426"/>
                <a:gd name="T37" fmla="*/ 1056 h 1814"/>
                <a:gd name="T38" fmla="*/ 780 w 1426"/>
                <a:gd name="T39" fmla="*/ 1056 h 1814"/>
                <a:gd name="T40" fmla="*/ 780 w 1426"/>
                <a:gd name="T41" fmla="*/ 1681 h 1814"/>
                <a:gd name="T42" fmla="*/ 914 w 1426"/>
                <a:gd name="T43" fmla="*/ 1814 h 1814"/>
                <a:gd name="T44" fmla="*/ 1047 w 1426"/>
                <a:gd name="T45" fmla="*/ 1681 h 1814"/>
                <a:gd name="T46" fmla="*/ 1047 w 1426"/>
                <a:gd name="T47" fmla="*/ 1056 h 1814"/>
                <a:gd name="T48" fmla="*/ 1047 w 1426"/>
                <a:gd name="T49" fmla="*/ 1056 h 1814"/>
                <a:gd name="T50" fmla="*/ 1047 w 1426"/>
                <a:gd name="T51" fmla="*/ 340 h 1814"/>
                <a:gd name="T52" fmla="*/ 1212 w 1426"/>
                <a:gd name="T53" fmla="*/ 825 h 1814"/>
                <a:gd name="T54" fmla="*/ 1315 w 1426"/>
                <a:gd name="T55" fmla="*/ 915 h 1814"/>
                <a:gd name="T56" fmla="*/ 1329 w 1426"/>
                <a:gd name="T57" fmla="*/ 914 h 1814"/>
                <a:gd name="T58" fmla="*/ 1418 w 1426"/>
                <a:gd name="T59" fmla="*/ 797 h 1814"/>
                <a:gd name="T60" fmla="*/ 905 w 1426"/>
                <a:gd name="T61" fmla="*/ 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6" h="1814">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0">
              <a:extLst>
                <a:ext uri="{FF2B5EF4-FFF2-40B4-BE49-F238E27FC236}">
                  <a16:creationId xmlns:a16="http://schemas.microsoft.com/office/drawing/2014/main" id="{D28A188F-FEAE-0BF8-AF20-9E906FB0C20E}"/>
                </a:ext>
              </a:extLst>
            </p:cNvPr>
            <p:cNvSpPr>
              <a:spLocks/>
            </p:cNvSpPr>
            <p:nvPr/>
          </p:nvSpPr>
          <p:spPr bwMode="auto">
            <a:xfrm>
              <a:off x="3242" y="2160"/>
              <a:ext cx="143" cy="142"/>
            </a:xfrm>
            <a:custGeom>
              <a:avLst/>
              <a:gdLst>
                <a:gd name="T0" fmla="*/ 307 w 613"/>
                <a:gd name="T1" fmla="*/ 612 h 612"/>
                <a:gd name="T2" fmla="*/ 307 w 613"/>
                <a:gd name="T3" fmla="*/ 612 h 612"/>
                <a:gd name="T4" fmla="*/ 613 w 613"/>
                <a:gd name="T5" fmla="*/ 306 h 612"/>
                <a:gd name="T6" fmla="*/ 307 w 613"/>
                <a:gd name="T7" fmla="*/ 0 h 612"/>
                <a:gd name="T8" fmla="*/ 0 w 613"/>
                <a:gd name="T9" fmla="*/ 306 h 612"/>
                <a:gd name="T10" fmla="*/ 307 w 613"/>
                <a:gd name="T11" fmla="*/ 612 h 612"/>
              </a:gdLst>
              <a:ahLst/>
              <a:cxnLst>
                <a:cxn ang="0">
                  <a:pos x="T0" y="T1"/>
                </a:cxn>
                <a:cxn ang="0">
                  <a:pos x="T2" y="T3"/>
                </a:cxn>
                <a:cxn ang="0">
                  <a:pos x="T4" y="T5"/>
                </a:cxn>
                <a:cxn ang="0">
                  <a:pos x="T6" y="T7"/>
                </a:cxn>
                <a:cxn ang="0">
                  <a:pos x="T8" y="T9"/>
                </a:cxn>
                <a:cxn ang="0">
                  <a:pos x="T10" y="T11"/>
                </a:cxn>
              </a:cxnLst>
              <a:rect l="0" t="0" r="r" b="b"/>
              <a:pathLst>
                <a:path w="613" h="612">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1">
              <a:extLst>
                <a:ext uri="{FF2B5EF4-FFF2-40B4-BE49-F238E27FC236}">
                  <a16:creationId xmlns:a16="http://schemas.microsoft.com/office/drawing/2014/main" id="{4CD7C538-4C84-E33B-768F-CC4C5726683C}"/>
                </a:ext>
              </a:extLst>
            </p:cNvPr>
            <p:cNvSpPr>
              <a:spLocks/>
            </p:cNvSpPr>
            <p:nvPr/>
          </p:nvSpPr>
          <p:spPr bwMode="auto">
            <a:xfrm>
              <a:off x="3171" y="2317"/>
              <a:ext cx="284" cy="587"/>
            </a:xfrm>
            <a:custGeom>
              <a:avLst/>
              <a:gdLst>
                <a:gd name="T0" fmla="*/ 861 w 1219"/>
                <a:gd name="T1" fmla="*/ 0 h 2515"/>
                <a:gd name="T2" fmla="*/ 861 w 1219"/>
                <a:gd name="T3" fmla="*/ 0 h 2515"/>
                <a:gd name="T4" fmla="*/ 358 w 1219"/>
                <a:gd name="T5" fmla="*/ 0 h 2515"/>
                <a:gd name="T6" fmla="*/ 0 w 1219"/>
                <a:gd name="T7" fmla="*/ 358 h 2515"/>
                <a:gd name="T8" fmla="*/ 0 w 1219"/>
                <a:gd name="T9" fmla="*/ 1170 h 2515"/>
                <a:gd name="T10" fmla="*/ 110 w 1219"/>
                <a:gd name="T11" fmla="*/ 1280 h 2515"/>
                <a:gd name="T12" fmla="*/ 220 w 1219"/>
                <a:gd name="T13" fmla="*/ 1170 h 2515"/>
                <a:gd name="T14" fmla="*/ 220 w 1219"/>
                <a:gd name="T15" fmla="*/ 358 h 2515"/>
                <a:gd name="T16" fmla="*/ 275 w 1219"/>
                <a:gd name="T17" fmla="*/ 249 h 2515"/>
                <a:gd name="T18" fmla="*/ 275 w 1219"/>
                <a:gd name="T19" fmla="*/ 2392 h 2515"/>
                <a:gd name="T20" fmla="*/ 399 w 1219"/>
                <a:gd name="T21" fmla="*/ 2515 h 2515"/>
                <a:gd name="T22" fmla="*/ 523 w 1219"/>
                <a:gd name="T23" fmla="*/ 2392 h 2515"/>
                <a:gd name="T24" fmla="*/ 523 w 1219"/>
                <a:gd name="T25" fmla="*/ 1356 h 2515"/>
                <a:gd name="T26" fmla="*/ 685 w 1219"/>
                <a:gd name="T27" fmla="*/ 1356 h 2515"/>
                <a:gd name="T28" fmla="*/ 685 w 1219"/>
                <a:gd name="T29" fmla="*/ 2392 h 2515"/>
                <a:gd name="T30" fmla="*/ 809 w 1219"/>
                <a:gd name="T31" fmla="*/ 2515 h 2515"/>
                <a:gd name="T32" fmla="*/ 933 w 1219"/>
                <a:gd name="T33" fmla="*/ 2392 h 2515"/>
                <a:gd name="T34" fmla="*/ 933 w 1219"/>
                <a:gd name="T35" fmla="*/ 241 h 2515"/>
                <a:gd name="T36" fmla="*/ 999 w 1219"/>
                <a:gd name="T37" fmla="*/ 358 h 2515"/>
                <a:gd name="T38" fmla="*/ 999 w 1219"/>
                <a:gd name="T39" fmla="*/ 1170 h 2515"/>
                <a:gd name="T40" fmla="*/ 1109 w 1219"/>
                <a:gd name="T41" fmla="*/ 1280 h 2515"/>
                <a:gd name="T42" fmla="*/ 1219 w 1219"/>
                <a:gd name="T43" fmla="*/ 1170 h 2515"/>
                <a:gd name="T44" fmla="*/ 1219 w 1219"/>
                <a:gd name="T45" fmla="*/ 358 h 2515"/>
                <a:gd name="T46" fmla="*/ 861 w 1219"/>
                <a:gd name="T47" fmla="*/ 0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9" h="2515">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14">
            <a:extLst>
              <a:ext uri="{FF2B5EF4-FFF2-40B4-BE49-F238E27FC236}">
                <a16:creationId xmlns:a16="http://schemas.microsoft.com/office/drawing/2014/main" id="{D8E01577-8616-D897-755D-D01D1BB08A89}"/>
              </a:ext>
            </a:extLst>
          </p:cNvPr>
          <p:cNvGrpSpPr>
            <a:grpSpLocks noChangeAspect="1"/>
          </p:cNvGrpSpPr>
          <p:nvPr/>
        </p:nvGrpSpPr>
        <p:grpSpPr bwMode="auto">
          <a:xfrm>
            <a:off x="8044958" y="2628174"/>
            <a:ext cx="1097259" cy="645263"/>
            <a:chOff x="4228" y="2221"/>
            <a:chExt cx="1056" cy="621"/>
          </a:xfrm>
        </p:grpSpPr>
        <p:sp>
          <p:nvSpPr>
            <p:cNvPr id="50" name="AutoShape 13">
              <a:extLst>
                <a:ext uri="{FF2B5EF4-FFF2-40B4-BE49-F238E27FC236}">
                  <a16:creationId xmlns:a16="http://schemas.microsoft.com/office/drawing/2014/main" id="{F15121A8-688D-3FFE-425A-3334BEDC9944}"/>
                </a:ext>
              </a:extLst>
            </p:cNvPr>
            <p:cNvSpPr>
              <a:spLocks noChangeAspect="1" noChangeArrowheads="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0E37DB9C-A4D6-B581-5E8B-C960EB72828E}"/>
                </a:ext>
              </a:extLst>
            </p:cNvPr>
            <p:cNvSpPr>
              <a:spLocks noEditPoints="1"/>
            </p:cNvSpPr>
            <p:nvPr/>
          </p:nvSpPr>
          <p:spPr bwMode="auto">
            <a:xfrm>
              <a:off x="4228" y="2221"/>
              <a:ext cx="432" cy="622"/>
            </a:xfrm>
            <a:custGeom>
              <a:avLst/>
              <a:gdLst>
                <a:gd name="T0" fmla="*/ 755 w 4186"/>
                <a:gd name="T1" fmla="*/ 2092 h 6011"/>
                <a:gd name="T2" fmla="*/ 755 w 4186"/>
                <a:gd name="T3" fmla="*/ 2092 h 6011"/>
                <a:gd name="T4" fmla="*/ 2093 w 4186"/>
                <a:gd name="T5" fmla="*/ 754 h 6011"/>
                <a:gd name="T6" fmla="*/ 3431 w 4186"/>
                <a:gd name="T7" fmla="*/ 2092 h 6011"/>
                <a:gd name="T8" fmla="*/ 2093 w 4186"/>
                <a:gd name="T9" fmla="*/ 3430 h 6011"/>
                <a:gd name="T10" fmla="*/ 755 w 4186"/>
                <a:gd name="T11" fmla="*/ 2092 h 6011"/>
                <a:gd name="T12" fmla="*/ 4186 w 4186"/>
                <a:gd name="T13" fmla="*/ 2092 h 6011"/>
                <a:gd name="T14" fmla="*/ 4186 w 4186"/>
                <a:gd name="T15" fmla="*/ 2092 h 6011"/>
                <a:gd name="T16" fmla="*/ 2093 w 4186"/>
                <a:gd name="T17" fmla="*/ 0 h 6011"/>
                <a:gd name="T18" fmla="*/ 0 w 4186"/>
                <a:gd name="T19" fmla="*/ 2092 h 6011"/>
                <a:gd name="T20" fmla="*/ 1724 w 4186"/>
                <a:gd name="T21" fmla="*/ 4153 h 6011"/>
                <a:gd name="T22" fmla="*/ 1724 w 4186"/>
                <a:gd name="T23" fmla="*/ 4561 h 6011"/>
                <a:gd name="T24" fmla="*/ 1011 w 4186"/>
                <a:gd name="T25" fmla="*/ 4561 h 6011"/>
                <a:gd name="T26" fmla="*/ 1011 w 4186"/>
                <a:gd name="T27" fmla="*/ 5298 h 6011"/>
                <a:gd name="T28" fmla="*/ 1724 w 4186"/>
                <a:gd name="T29" fmla="*/ 5298 h 6011"/>
                <a:gd name="T30" fmla="*/ 1724 w 4186"/>
                <a:gd name="T31" fmla="*/ 6011 h 6011"/>
                <a:gd name="T32" fmla="*/ 2461 w 4186"/>
                <a:gd name="T33" fmla="*/ 6011 h 6011"/>
                <a:gd name="T34" fmla="*/ 2461 w 4186"/>
                <a:gd name="T35" fmla="*/ 5298 h 6011"/>
                <a:gd name="T36" fmla="*/ 3174 w 4186"/>
                <a:gd name="T37" fmla="*/ 5298 h 6011"/>
                <a:gd name="T38" fmla="*/ 3174 w 4186"/>
                <a:gd name="T39" fmla="*/ 4561 h 6011"/>
                <a:gd name="T40" fmla="*/ 2461 w 4186"/>
                <a:gd name="T41" fmla="*/ 4561 h 6011"/>
                <a:gd name="T42" fmla="*/ 2461 w 4186"/>
                <a:gd name="T43" fmla="*/ 4153 h 6011"/>
                <a:gd name="T44" fmla="*/ 4186 w 4186"/>
                <a:gd name="T45" fmla="*/ 2092 h 6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6" h="6011">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4A8472E7-733B-D66A-8A8C-903FADF1FE55}"/>
                </a:ext>
              </a:extLst>
            </p:cNvPr>
            <p:cNvSpPr>
              <a:spLocks noEditPoints="1"/>
            </p:cNvSpPr>
            <p:nvPr/>
          </p:nvSpPr>
          <p:spPr bwMode="auto">
            <a:xfrm>
              <a:off x="4735" y="2273"/>
              <a:ext cx="550" cy="551"/>
            </a:xfrm>
            <a:custGeom>
              <a:avLst/>
              <a:gdLst>
                <a:gd name="T0" fmla="*/ 2093 w 5323"/>
                <a:gd name="T1" fmla="*/ 4567 h 5322"/>
                <a:gd name="T2" fmla="*/ 2093 w 5323"/>
                <a:gd name="T3" fmla="*/ 4567 h 5322"/>
                <a:gd name="T4" fmla="*/ 755 w 5323"/>
                <a:gd name="T5" fmla="*/ 3229 h 5322"/>
                <a:gd name="T6" fmla="*/ 2093 w 5323"/>
                <a:gd name="T7" fmla="*/ 1891 h 5322"/>
                <a:gd name="T8" fmla="*/ 3431 w 5323"/>
                <a:gd name="T9" fmla="*/ 3229 h 5322"/>
                <a:gd name="T10" fmla="*/ 2093 w 5323"/>
                <a:gd name="T11" fmla="*/ 4567 h 5322"/>
                <a:gd name="T12" fmla="*/ 4586 w 5323"/>
                <a:gd name="T13" fmla="*/ 0 h 5322"/>
                <a:gd name="T14" fmla="*/ 4586 w 5323"/>
                <a:gd name="T15" fmla="*/ 0 h 5322"/>
                <a:gd name="T16" fmla="*/ 3160 w 5323"/>
                <a:gd name="T17" fmla="*/ 0 h 5322"/>
                <a:gd name="T18" fmla="*/ 3160 w 5323"/>
                <a:gd name="T19" fmla="*/ 737 h 5322"/>
                <a:gd name="T20" fmla="*/ 4065 w 5323"/>
                <a:gd name="T21" fmla="*/ 737 h 5322"/>
                <a:gd name="T22" fmla="*/ 3290 w 5323"/>
                <a:gd name="T23" fmla="*/ 1512 h 5322"/>
                <a:gd name="T24" fmla="*/ 2093 w 5323"/>
                <a:gd name="T25" fmla="*/ 1135 h 5322"/>
                <a:gd name="T26" fmla="*/ 0 w 5323"/>
                <a:gd name="T27" fmla="*/ 3229 h 5322"/>
                <a:gd name="T28" fmla="*/ 2093 w 5323"/>
                <a:gd name="T29" fmla="*/ 5322 h 5322"/>
                <a:gd name="T30" fmla="*/ 4186 w 5323"/>
                <a:gd name="T31" fmla="*/ 3229 h 5322"/>
                <a:gd name="T32" fmla="*/ 3811 w 5323"/>
                <a:gd name="T33" fmla="*/ 2033 h 5322"/>
                <a:gd name="T34" fmla="*/ 4586 w 5323"/>
                <a:gd name="T35" fmla="*/ 1258 h 5322"/>
                <a:gd name="T36" fmla="*/ 4586 w 5323"/>
                <a:gd name="T37" fmla="*/ 2163 h 5322"/>
                <a:gd name="T38" fmla="*/ 5323 w 5323"/>
                <a:gd name="T39" fmla="*/ 2163 h 5322"/>
                <a:gd name="T40" fmla="*/ 5323 w 5323"/>
                <a:gd name="T41" fmla="*/ 737 h 5322"/>
                <a:gd name="T42" fmla="*/ 5323 w 5323"/>
                <a:gd name="T43" fmla="*/ 0 h 5322"/>
                <a:gd name="T44" fmla="*/ 4586 w 5323"/>
                <a:gd name="T45"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3" h="5322">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3" name="Rectangle: Rounded Corners 17">
            <a:extLst>
              <a:ext uri="{FF2B5EF4-FFF2-40B4-BE49-F238E27FC236}">
                <a16:creationId xmlns:a16="http://schemas.microsoft.com/office/drawing/2014/main" id="{F516A248-C705-EE6A-9373-6C040AE4A8CF}"/>
              </a:ext>
            </a:extLst>
          </p:cNvPr>
          <p:cNvSpPr/>
          <p:nvPr/>
        </p:nvSpPr>
        <p:spPr>
          <a:xfrm>
            <a:off x="6544221" y="1482558"/>
            <a:ext cx="2733339"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t>Disaggregations </a:t>
            </a:r>
          </a:p>
        </p:txBody>
      </p:sp>
      <p:sp>
        <p:nvSpPr>
          <p:cNvPr id="12" name="Left Brace 11">
            <a:extLst>
              <a:ext uri="{FF2B5EF4-FFF2-40B4-BE49-F238E27FC236}">
                <a16:creationId xmlns:a16="http://schemas.microsoft.com/office/drawing/2014/main" id="{466AE938-FC14-0921-D5F5-47CCA72F04A4}"/>
              </a:ext>
            </a:extLst>
          </p:cNvPr>
          <p:cNvSpPr/>
          <p:nvPr/>
        </p:nvSpPr>
        <p:spPr>
          <a:xfrm rot="16200000">
            <a:off x="7721142" y="2886067"/>
            <a:ext cx="379496" cy="1607269"/>
          </a:xfrm>
          <a:prstGeom prst="leftBrace">
            <a:avLst>
              <a:gd name="adj1" fmla="val 51152"/>
              <a:gd name="adj2" fmla="val 50000"/>
            </a:avLst>
          </a:prstGeom>
          <a:ln w="3175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TextBox 13">
            <a:extLst>
              <a:ext uri="{FF2B5EF4-FFF2-40B4-BE49-F238E27FC236}">
                <a16:creationId xmlns:a16="http://schemas.microsoft.com/office/drawing/2014/main" id="{EFEA8D81-0A51-3FD9-E024-1A6B670AC3CE}"/>
              </a:ext>
            </a:extLst>
          </p:cNvPr>
          <p:cNvSpPr txBox="1"/>
          <p:nvPr/>
        </p:nvSpPr>
        <p:spPr>
          <a:xfrm>
            <a:off x="6632970" y="4029246"/>
            <a:ext cx="255584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Category model</a:t>
            </a:r>
          </a:p>
        </p:txBody>
      </p:sp>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spd="slow" p14:dur="2000" advClick="0" advTm="23088"/>
    </mc:Choice>
    <mc:Fallback xmlns="">
      <p:transition spd="slow" advClick="0" advTm="23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500"/>
                                        <p:tgtEl>
                                          <p:spTgt spid="12"/>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3" grpId="0" animBg="1"/>
      <p:bldP spid="12"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FDBF-C3DA-0F85-4679-5B3B187CC02F}"/>
              </a:ext>
            </a:extLst>
          </p:cNvPr>
          <p:cNvSpPr>
            <a:spLocks noGrp="1"/>
          </p:cNvSpPr>
          <p:nvPr>
            <p:ph type="title"/>
          </p:nvPr>
        </p:nvSpPr>
        <p:spPr/>
        <p:txBody>
          <a:bodyPr/>
          <a:lstStyle/>
          <a:p>
            <a:r>
              <a:rPr lang="es-ES"/>
              <a:t>4 key terms to understand disaggregations in DHIS2</a:t>
            </a:r>
          </a:p>
        </p:txBody>
      </p:sp>
      <p:sp>
        <p:nvSpPr>
          <p:cNvPr id="3" name="TextBox 2">
            <a:extLst>
              <a:ext uri="{FF2B5EF4-FFF2-40B4-BE49-F238E27FC236}">
                <a16:creationId xmlns:a16="http://schemas.microsoft.com/office/drawing/2014/main" id="{34732894-7A57-F172-DA10-775539BF9813}"/>
              </a:ext>
            </a:extLst>
          </p:cNvPr>
          <p:cNvSpPr txBox="1"/>
          <p:nvPr/>
        </p:nvSpPr>
        <p:spPr>
          <a:xfrm>
            <a:off x="2291277" y="154591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4" name="Oval 3">
            <a:extLst>
              <a:ext uri="{FF2B5EF4-FFF2-40B4-BE49-F238E27FC236}">
                <a16:creationId xmlns:a16="http://schemas.microsoft.com/office/drawing/2014/main" id="{3E0FD4F5-09FC-1D6E-41DD-6106F133B879}"/>
              </a:ext>
            </a:extLst>
          </p:cNvPr>
          <p:cNvSpPr/>
          <p:nvPr/>
        </p:nvSpPr>
        <p:spPr>
          <a:xfrm>
            <a:off x="2064535" y="132214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5" name="TextBox 4">
            <a:extLst>
              <a:ext uri="{FF2B5EF4-FFF2-40B4-BE49-F238E27FC236}">
                <a16:creationId xmlns:a16="http://schemas.microsoft.com/office/drawing/2014/main" id="{FA80A36E-A6FD-1797-202A-25201274E662}"/>
              </a:ext>
            </a:extLst>
          </p:cNvPr>
          <p:cNvSpPr txBox="1"/>
          <p:nvPr/>
        </p:nvSpPr>
        <p:spPr>
          <a:xfrm>
            <a:off x="5924168" y="4868099"/>
            <a:ext cx="4299284" cy="1200329"/>
          </a:xfrm>
          <a:prstGeom prst="rect">
            <a:avLst/>
          </a:prstGeom>
          <a:noFill/>
        </p:spPr>
        <p:txBody>
          <a:bodyPr wrap="square" rtlCol="0">
            <a:spAutoFit/>
          </a:bodyPr>
          <a:lstStyle/>
          <a:p>
            <a:pPr algn="ctr">
              <a:buClr>
                <a:srgbClr val="008CCF"/>
              </a:buClr>
            </a:pPr>
            <a:r>
              <a:rPr lang="en-US" sz="2400">
                <a:solidFill>
                  <a:srgbClr val="000000"/>
                </a:solidFill>
              </a:rPr>
              <a:t>DHIS2 generates these fields to store data in each individual disaggregation</a:t>
            </a:r>
            <a:endParaRPr lang="es-ES" sz="2400"/>
          </a:p>
        </p:txBody>
      </p:sp>
      <p:pic>
        <p:nvPicPr>
          <p:cNvPr id="6" name="Picture 2">
            <a:extLst>
              <a:ext uri="{FF2B5EF4-FFF2-40B4-BE49-F238E27FC236}">
                <a16:creationId xmlns:a16="http://schemas.microsoft.com/office/drawing/2014/main" id="{361CDFDB-BA9B-1E81-6242-5E4E6261B1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131"/>
          <a:stretch/>
        </p:blipFill>
        <p:spPr bwMode="auto">
          <a:xfrm>
            <a:off x="1943460" y="2966183"/>
            <a:ext cx="8312973" cy="1663378"/>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Arrow: Slight curve with solid fill">
            <a:extLst>
              <a:ext uri="{FF2B5EF4-FFF2-40B4-BE49-F238E27FC236}">
                <a16:creationId xmlns:a16="http://schemas.microsoft.com/office/drawing/2014/main" id="{34CEF066-4DD3-11D5-EAAA-B5F53475A7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096000" y="4231996"/>
            <a:ext cx="636103" cy="636103"/>
          </a:xfrm>
          <a:prstGeom prst="rect">
            <a:avLst/>
          </a:prstGeom>
        </p:spPr>
      </p:pic>
      <p:pic>
        <p:nvPicPr>
          <p:cNvPr id="15" name="Graphic 14" descr="Arrow: Slight curve with solid fill">
            <a:extLst>
              <a:ext uri="{FF2B5EF4-FFF2-40B4-BE49-F238E27FC236}">
                <a16:creationId xmlns:a16="http://schemas.microsoft.com/office/drawing/2014/main" id="{3FBD4CB3-48EA-873A-7912-19D64C60D0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751141" y="4231996"/>
            <a:ext cx="636103" cy="636103"/>
          </a:xfrm>
          <a:prstGeom prst="rect">
            <a:avLst/>
          </a:prstGeom>
        </p:spPr>
      </p:pic>
      <p:pic>
        <p:nvPicPr>
          <p:cNvPr id="16" name="Graphic 15" descr="Arrow: Slight curve with solid fill">
            <a:extLst>
              <a:ext uri="{FF2B5EF4-FFF2-40B4-BE49-F238E27FC236}">
                <a16:creationId xmlns:a16="http://schemas.microsoft.com/office/drawing/2014/main" id="{437F4049-A2E1-9EF8-AFFD-867A8707DA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7406282" y="4231996"/>
            <a:ext cx="636103" cy="636103"/>
          </a:xfrm>
          <a:prstGeom prst="rect">
            <a:avLst/>
          </a:prstGeom>
        </p:spPr>
      </p:pic>
      <p:pic>
        <p:nvPicPr>
          <p:cNvPr id="17" name="Graphic 16" descr="Arrow: Slight curve with solid fill">
            <a:extLst>
              <a:ext uri="{FF2B5EF4-FFF2-40B4-BE49-F238E27FC236}">
                <a16:creationId xmlns:a16="http://schemas.microsoft.com/office/drawing/2014/main" id="{D5294BA6-8F42-DE46-2E12-308018C230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061423" y="4231996"/>
            <a:ext cx="636103" cy="636103"/>
          </a:xfrm>
          <a:prstGeom prst="rect">
            <a:avLst/>
          </a:prstGeom>
        </p:spPr>
      </p:pic>
      <p:pic>
        <p:nvPicPr>
          <p:cNvPr id="18" name="Graphic 17" descr="Arrow: Slight curve with solid fill">
            <a:extLst>
              <a:ext uri="{FF2B5EF4-FFF2-40B4-BE49-F238E27FC236}">
                <a16:creationId xmlns:a16="http://schemas.microsoft.com/office/drawing/2014/main" id="{FDDAA065-39EE-B9BB-28E3-B4CA03643C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16564" y="4231996"/>
            <a:ext cx="636103" cy="636103"/>
          </a:xfrm>
          <a:prstGeom prst="rect">
            <a:avLst/>
          </a:prstGeom>
        </p:spPr>
      </p:pic>
      <p:pic>
        <p:nvPicPr>
          <p:cNvPr id="19" name="Graphic 18" descr="Arrow: Slight curve with solid fill">
            <a:extLst>
              <a:ext uri="{FF2B5EF4-FFF2-40B4-BE49-F238E27FC236}">
                <a16:creationId xmlns:a16="http://schemas.microsoft.com/office/drawing/2014/main" id="{6BD1B430-5CEE-CBC8-F69C-2D7DC4F555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71704" y="4231996"/>
            <a:ext cx="636103" cy="636103"/>
          </a:xfrm>
          <a:prstGeom prst="rect">
            <a:avLst/>
          </a:prstGeom>
        </p:spPr>
      </p:pic>
    </p:spTree>
    <p:custDataLst>
      <p:tags r:id="rId1"/>
    </p:custDataLst>
    <p:extLst>
      <p:ext uri="{BB962C8B-B14F-4D97-AF65-F5344CB8AC3E}">
        <p14:creationId xmlns:p14="http://schemas.microsoft.com/office/powerpoint/2010/main" val="4241372111"/>
      </p:ext>
    </p:extLst>
  </p:cSld>
  <p:clrMapOvr>
    <a:masterClrMapping/>
  </p:clrMapOvr>
  <mc:AlternateContent xmlns:mc="http://schemas.openxmlformats.org/markup-compatibility/2006" xmlns:p14="http://schemas.microsoft.com/office/powerpoint/2010/main">
    <mc:Choice Requires="p14">
      <p:transition spd="slow" p14:dur="2000" advClick="0" advTm="21096"/>
    </mc:Choice>
    <mc:Fallback xmlns="">
      <p:transition spd="slow" advClick="0" advTm="21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CCF2-EB00-F4CE-931E-B9AB4FF9C342}"/>
              </a:ext>
            </a:extLst>
          </p:cNvPr>
          <p:cNvSpPr>
            <a:spLocks noGrp="1"/>
          </p:cNvSpPr>
          <p:nvPr>
            <p:ph type="title"/>
          </p:nvPr>
        </p:nvSpPr>
        <p:spPr/>
        <p:txBody>
          <a:bodyPr/>
          <a:lstStyle/>
          <a:p>
            <a:r>
              <a:rPr lang="es-ES"/>
              <a:t>4 key terms to understand disaggregations in DHIS2</a:t>
            </a:r>
          </a:p>
        </p:txBody>
      </p:sp>
      <p:sp>
        <p:nvSpPr>
          <p:cNvPr id="3" name="TextBox 2">
            <a:extLst>
              <a:ext uri="{FF2B5EF4-FFF2-40B4-BE49-F238E27FC236}">
                <a16:creationId xmlns:a16="http://schemas.microsoft.com/office/drawing/2014/main" id="{F6675089-3FA1-314F-2465-FDFE4E865952}"/>
              </a:ext>
            </a:extLst>
          </p:cNvPr>
          <p:cNvSpPr txBox="1"/>
          <p:nvPr/>
        </p:nvSpPr>
        <p:spPr>
          <a:xfrm>
            <a:off x="2291277" y="154591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4" name="Oval 3">
            <a:extLst>
              <a:ext uri="{FF2B5EF4-FFF2-40B4-BE49-F238E27FC236}">
                <a16:creationId xmlns:a16="http://schemas.microsoft.com/office/drawing/2014/main" id="{2EB0EB3C-3617-EC96-9B36-AD3DE2D780B1}"/>
              </a:ext>
            </a:extLst>
          </p:cNvPr>
          <p:cNvSpPr/>
          <p:nvPr/>
        </p:nvSpPr>
        <p:spPr>
          <a:xfrm>
            <a:off x="2064535" y="132214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5" name="TextBox 4">
            <a:extLst>
              <a:ext uri="{FF2B5EF4-FFF2-40B4-BE49-F238E27FC236}">
                <a16:creationId xmlns:a16="http://schemas.microsoft.com/office/drawing/2014/main" id="{CDCC8FDF-43EC-0C9A-B211-88AA9A15900C}"/>
              </a:ext>
            </a:extLst>
          </p:cNvPr>
          <p:cNvSpPr txBox="1"/>
          <p:nvPr/>
        </p:nvSpPr>
        <p:spPr>
          <a:xfrm>
            <a:off x="5924168" y="4868099"/>
            <a:ext cx="4299284" cy="1200329"/>
          </a:xfrm>
          <a:prstGeom prst="rect">
            <a:avLst/>
          </a:prstGeom>
          <a:noFill/>
        </p:spPr>
        <p:txBody>
          <a:bodyPr wrap="square" rtlCol="0">
            <a:spAutoFit/>
          </a:bodyPr>
          <a:lstStyle/>
          <a:p>
            <a:pPr algn="ctr">
              <a:buClr>
                <a:srgbClr val="008CCF"/>
              </a:buClr>
            </a:pPr>
            <a:r>
              <a:rPr lang="en-US" sz="2400">
                <a:solidFill>
                  <a:srgbClr val="000000"/>
                </a:solidFill>
              </a:rPr>
              <a:t>DHIS2 generates these fields to store data in each individual disaggregation</a:t>
            </a:r>
            <a:endParaRPr lang="es-ES" sz="2400"/>
          </a:p>
        </p:txBody>
      </p:sp>
      <p:pic>
        <p:nvPicPr>
          <p:cNvPr id="6" name="Picture 2">
            <a:extLst>
              <a:ext uri="{FF2B5EF4-FFF2-40B4-BE49-F238E27FC236}">
                <a16:creationId xmlns:a16="http://schemas.microsoft.com/office/drawing/2014/main" id="{78386F19-7B21-B0AA-39DB-62F7683D5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131"/>
          <a:stretch/>
        </p:blipFill>
        <p:spPr bwMode="auto">
          <a:xfrm>
            <a:off x="1943460" y="2966183"/>
            <a:ext cx="8312973" cy="166337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rrow: Slight curve with solid fill">
            <a:extLst>
              <a:ext uri="{FF2B5EF4-FFF2-40B4-BE49-F238E27FC236}">
                <a16:creationId xmlns:a16="http://schemas.microsoft.com/office/drawing/2014/main" id="{1FFDCC6C-79B8-1E16-10BA-4548B5D642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096000" y="4231996"/>
            <a:ext cx="636103" cy="636103"/>
          </a:xfrm>
          <a:prstGeom prst="rect">
            <a:avLst/>
          </a:prstGeom>
        </p:spPr>
      </p:pic>
      <p:pic>
        <p:nvPicPr>
          <p:cNvPr id="8" name="Graphic 7" descr="Arrow: Slight curve with solid fill">
            <a:extLst>
              <a:ext uri="{FF2B5EF4-FFF2-40B4-BE49-F238E27FC236}">
                <a16:creationId xmlns:a16="http://schemas.microsoft.com/office/drawing/2014/main" id="{BC7A64D0-2392-6440-F6AD-D48E25287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751141" y="4231996"/>
            <a:ext cx="636103" cy="636103"/>
          </a:xfrm>
          <a:prstGeom prst="rect">
            <a:avLst/>
          </a:prstGeom>
        </p:spPr>
      </p:pic>
      <p:pic>
        <p:nvPicPr>
          <p:cNvPr id="9" name="Graphic 8" descr="Arrow: Slight curve with solid fill">
            <a:extLst>
              <a:ext uri="{FF2B5EF4-FFF2-40B4-BE49-F238E27FC236}">
                <a16:creationId xmlns:a16="http://schemas.microsoft.com/office/drawing/2014/main" id="{EF3A9F96-1978-B4E9-9965-F5DB0B41CE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7406282" y="4231996"/>
            <a:ext cx="636103" cy="636103"/>
          </a:xfrm>
          <a:prstGeom prst="rect">
            <a:avLst/>
          </a:prstGeom>
        </p:spPr>
      </p:pic>
      <p:pic>
        <p:nvPicPr>
          <p:cNvPr id="10" name="Graphic 9" descr="Arrow: Slight curve with solid fill">
            <a:extLst>
              <a:ext uri="{FF2B5EF4-FFF2-40B4-BE49-F238E27FC236}">
                <a16:creationId xmlns:a16="http://schemas.microsoft.com/office/drawing/2014/main" id="{55788D08-1E00-93D0-F638-0A507DBF57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061423" y="4231996"/>
            <a:ext cx="636103" cy="636103"/>
          </a:xfrm>
          <a:prstGeom prst="rect">
            <a:avLst/>
          </a:prstGeom>
        </p:spPr>
      </p:pic>
      <p:pic>
        <p:nvPicPr>
          <p:cNvPr id="11" name="Graphic 10" descr="Arrow: Slight curve with solid fill">
            <a:extLst>
              <a:ext uri="{FF2B5EF4-FFF2-40B4-BE49-F238E27FC236}">
                <a16:creationId xmlns:a16="http://schemas.microsoft.com/office/drawing/2014/main" id="{B6AA60E3-2149-CCF1-C9F5-0F5534F3B7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16564" y="4231996"/>
            <a:ext cx="636103" cy="636103"/>
          </a:xfrm>
          <a:prstGeom prst="rect">
            <a:avLst/>
          </a:prstGeom>
        </p:spPr>
      </p:pic>
      <p:pic>
        <p:nvPicPr>
          <p:cNvPr id="12" name="Graphic 11" descr="Arrow: Slight curve with solid fill">
            <a:extLst>
              <a:ext uri="{FF2B5EF4-FFF2-40B4-BE49-F238E27FC236}">
                <a16:creationId xmlns:a16="http://schemas.microsoft.com/office/drawing/2014/main" id="{D3C91690-0603-0583-62F3-A6E9932083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71704" y="4231996"/>
            <a:ext cx="636103" cy="636103"/>
          </a:xfrm>
          <a:prstGeom prst="rect">
            <a:avLst/>
          </a:prstGeom>
        </p:spPr>
      </p:pic>
      <p:sp>
        <p:nvSpPr>
          <p:cNvPr id="13" name="Rectangle 12">
            <a:extLst>
              <a:ext uri="{FF2B5EF4-FFF2-40B4-BE49-F238E27FC236}">
                <a16:creationId xmlns:a16="http://schemas.microsoft.com/office/drawing/2014/main" id="{58B31EF4-1E9F-FBA5-8F7B-5349DC164382}"/>
              </a:ext>
            </a:extLst>
          </p:cNvPr>
          <p:cNvSpPr/>
          <p:nvPr/>
        </p:nvSpPr>
        <p:spPr>
          <a:xfrm>
            <a:off x="0" y="0"/>
            <a:ext cx="12192000" cy="6858000"/>
          </a:xfrm>
          <a:prstGeom prst="rect">
            <a:avLst/>
          </a:pr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19" name="Group 18">
            <a:extLst>
              <a:ext uri="{FF2B5EF4-FFF2-40B4-BE49-F238E27FC236}">
                <a16:creationId xmlns:a16="http://schemas.microsoft.com/office/drawing/2014/main" id="{D3843FAE-FA66-4975-0A23-7F718E4890E4}"/>
              </a:ext>
            </a:extLst>
          </p:cNvPr>
          <p:cNvGrpSpPr/>
          <p:nvPr/>
        </p:nvGrpSpPr>
        <p:grpSpPr>
          <a:xfrm>
            <a:off x="3274482" y="1773084"/>
            <a:ext cx="5626680" cy="2671309"/>
            <a:chOff x="2923754" y="1322148"/>
            <a:chExt cx="5626680" cy="2671309"/>
          </a:xfrm>
        </p:grpSpPr>
        <p:sp>
          <p:nvSpPr>
            <p:cNvPr id="14" name="Rectangle: Rounded Corners 13">
              <a:extLst>
                <a:ext uri="{FF2B5EF4-FFF2-40B4-BE49-F238E27FC236}">
                  <a16:creationId xmlns:a16="http://schemas.microsoft.com/office/drawing/2014/main" id="{05C39BD5-810D-2486-43C4-32E5581B0096}"/>
                </a:ext>
              </a:extLst>
            </p:cNvPr>
            <p:cNvSpPr/>
            <p:nvPr/>
          </p:nvSpPr>
          <p:spPr>
            <a:xfrm>
              <a:off x="3267234" y="1651439"/>
              <a:ext cx="5283200" cy="2342018"/>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 name="Group 15">
              <a:extLst>
                <a:ext uri="{FF2B5EF4-FFF2-40B4-BE49-F238E27FC236}">
                  <a16:creationId xmlns:a16="http://schemas.microsoft.com/office/drawing/2014/main" id="{532A3FD2-778E-4179-52D1-52002F237F05}"/>
                </a:ext>
              </a:extLst>
            </p:cNvPr>
            <p:cNvGrpSpPr/>
            <p:nvPr/>
          </p:nvGrpSpPr>
          <p:grpSpPr>
            <a:xfrm>
              <a:off x="2923754" y="1322148"/>
              <a:ext cx="804672" cy="804672"/>
              <a:chOff x="10901033" y="516564"/>
              <a:chExt cx="804672" cy="804672"/>
            </a:xfrm>
          </p:grpSpPr>
          <p:sp>
            <p:nvSpPr>
              <p:cNvPr id="17" name="Oval 16">
                <a:extLst>
                  <a:ext uri="{FF2B5EF4-FFF2-40B4-BE49-F238E27FC236}">
                    <a16:creationId xmlns:a16="http://schemas.microsoft.com/office/drawing/2014/main" id="{8A70BEB7-F8D9-ED61-F2DE-61E82E8F26D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aphic 17" descr="Question Mark with solid fill">
                <a:extLst>
                  <a:ext uri="{FF2B5EF4-FFF2-40B4-BE49-F238E27FC236}">
                    <a16:creationId xmlns:a16="http://schemas.microsoft.com/office/drawing/2014/main" id="{84C75179-B19B-F095-DD47-E1FA452C3CA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17470" y="633001"/>
                <a:ext cx="571799" cy="571799"/>
              </a:xfrm>
              <a:prstGeom prst="rect">
                <a:avLst/>
              </a:prstGeom>
            </p:spPr>
          </p:pic>
        </p:grpSp>
      </p:grpSp>
      <p:sp>
        <p:nvSpPr>
          <p:cNvPr id="15" name="TextBox 14">
            <a:extLst>
              <a:ext uri="{FF2B5EF4-FFF2-40B4-BE49-F238E27FC236}">
                <a16:creationId xmlns:a16="http://schemas.microsoft.com/office/drawing/2014/main" id="{C5D95DE1-6D4C-40AC-6836-555B6BC99018}"/>
              </a:ext>
            </a:extLst>
          </p:cNvPr>
          <p:cNvSpPr txBox="1"/>
          <p:nvPr/>
        </p:nvSpPr>
        <p:spPr>
          <a:xfrm>
            <a:off x="4023697" y="2480152"/>
            <a:ext cx="4648926" cy="1569660"/>
          </a:xfrm>
          <a:prstGeom prst="rect">
            <a:avLst/>
          </a:prstGeom>
          <a:noFill/>
        </p:spPr>
        <p:txBody>
          <a:bodyPr wrap="square" rtlCol="0">
            <a:spAutoFit/>
          </a:bodyPr>
          <a:lstStyle/>
          <a:p>
            <a:pPr algn="l">
              <a:buClr>
                <a:srgbClr val="008CCF"/>
              </a:buClr>
            </a:pPr>
            <a:r>
              <a:rPr lang="en-US" sz="2400">
                <a:solidFill>
                  <a:srgbClr val="000000"/>
                </a:solidFill>
              </a:rPr>
              <a:t>W</a:t>
            </a:r>
            <a:r>
              <a:rPr lang="en-US" sz="2400" b="0" i="0" u="none" strike="noStrike">
                <a:solidFill>
                  <a:srgbClr val="000000"/>
                </a:solidFill>
                <a:effectLst/>
              </a:rPr>
              <a:t>hy not just create these combinations directly without having to go through this process?</a:t>
            </a:r>
            <a:endParaRPr lang="es-ES" sz="2400"/>
          </a:p>
        </p:txBody>
      </p:sp>
    </p:spTree>
    <p:custDataLst>
      <p:tags r:id="rId1"/>
    </p:custDataLst>
    <p:extLst>
      <p:ext uri="{BB962C8B-B14F-4D97-AF65-F5344CB8AC3E}">
        <p14:creationId xmlns:p14="http://schemas.microsoft.com/office/powerpoint/2010/main" val="3718578650"/>
      </p:ext>
    </p:extLst>
  </p:cSld>
  <p:clrMapOvr>
    <a:masterClrMapping/>
  </p:clrMapOvr>
  <mc:AlternateContent xmlns:mc="http://schemas.openxmlformats.org/markup-compatibility/2006" xmlns:p14="http://schemas.microsoft.com/office/powerpoint/2010/main">
    <mc:Choice Requires="p14">
      <p:transition spd="slow" p14:dur="2000" advClick="0" advTm="10368"/>
    </mc:Choice>
    <mc:Fallback xmlns="">
      <p:transition spd="slow" advClick="0" advTm="103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CCF2-EB00-F4CE-931E-B9AB4FF9C342}"/>
              </a:ext>
            </a:extLst>
          </p:cNvPr>
          <p:cNvSpPr>
            <a:spLocks noGrp="1"/>
          </p:cNvSpPr>
          <p:nvPr>
            <p:ph type="title"/>
          </p:nvPr>
        </p:nvSpPr>
        <p:spPr/>
        <p:txBody>
          <a:bodyPr/>
          <a:lstStyle/>
          <a:p>
            <a:r>
              <a:rPr lang="es-ES"/>
              <a:t>4 key terms to understand disaggregations in DHIS2</a:t>
            </a:r>
          </a:p>
        </p:txBody>
      </p:sp>
      <p:sp>
        <p:nvSpPr>
          <p:cNvPr id="3" name="TextBox 2">
            <a:extLst>
              <a:ext uri="{FF2B5EF4-FFF2-40B4-BE49-F238E27FC236}">
                <a16:creationId xmlns:a16="http://schemas.microsoft.com/office/drawing/2014/main" id="{F6675089-3FA1-314F-2465-FDFE4E865952}"/>
              </a:ext>
            </a:extLst>
          </p:cNvPr>
          <p:cNvSpPr txBox="1"/>
          <p:nvPr/>
        </p:nvSpPr>
        <p:spPr>
          <a:xfrm>
            <a:off x="2291277" y="1182662"/>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4" name="Oval 3">
            <a:extLst>
              <a:ext uri="{FF2B5EF4-FFF2-40B4-BE49-F238E27FC236}">
                <a16:creationId xmlns:a16="http://schemas.microsoft.com/office/drawing/2014/main" id="{2EB0EB3C-3617-EC96-9B36-AD3DE2D780B1}"/>
              </a:ext>
            </a:extLst>
          </p:cNvPr>
          <p:cNvSpPr/>
          <p:nvPr/>
        </p:nvSpPr>
        <p:spPr>
          <a:xfrm>
            <a:off x="2064535" y="958894"/>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5" name="TextBox 4">
            <a:extLst>
              <a:ext uri="{FF2B5EF4-FFF2-40B4-BE49-F238E27FC236}">
                <a16:creationId xmlns:a16="http://schemas.microsoft.com/office/drawing/2014/main" id="{CDCC8FDF-43EC-0C9A-B211-88AA9A15900C}"/>
              </a:ext>
            </a:extLst>
          </p:cNvPr>
          <p:cNvSpPr txBox="1"/>
          <p:nvPr/>
        </p:nvSpPr>
        <p:spPr>
          <a:xfrm>
            <a:off x="5924168" y="4868099"/>
            <a:ext cx="4299284" cy="1200329"/>
          </a:xfrm>
          <a:prstGeom prst="rect">
            <a:avLst/>
          </a:prstGeom>
          <a:noFill/>
        </p:spPr>
        <p:txBody>
          <a:bodyPr wrap="square" rtlCol="0">
            <a:spAutoFit/>
          </a:bodyPr>
          <a:lstStyle/>
          <a:p>
            <a:pPr algn="ctr">
              <a:buClr>
                <a:srgbClr val="008CCF"/>
              </a:buClr>
            </a:pPr>
            <a:r>
              <a:rPr lang="en-US" sz="2400">
                <a:solidFill>
                  <a:srgbClr val="000000"/>
                </a:solidFill>
              </a:rPr>
              <a:t>DHIS2 generates these fields to store data in each individual disaggregattion</a:t>
            </a:r>
            <a:endParaRPr lang="es-ES" sz="2400"/>
          </a:p>
        </p:txBody>
      </p:sp>
      <p:pic>
        <p:nvPicPr>
          <p:cNvPr id="6" name="Picture 2">
            <a:extLst>
              <a:ext uri="{FF2B5EF4-FFF2-40B4-BE49-F238E27FC236}">
                <a16:creationId xmlns:a16="http://schemas.microsoft.com/office/drawing/2014/main" id="{78386F19-7B21-B0AA-39DB-62F7683D5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131"/>
          <a:stretch/>
        </p:blipFill>
        <p:spPr bwMode="auto">
          <a:xfrm>
            <a:off x="1943460" y="2966183"/>
            <a:ext cx="8312973" cy="166337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rrow: Slight curve with solid fill">
            <a:extLst>
              <a:ext uri="{FF2B5EF4-FFF2-40B4-BE49-F238E27FC236}">
                <a16:creationId xmlns:a16="http://schemas.microsoft.com/office/drawing/2014/main" id="{1FFDCC6C-79B8-1E16-10BA-4548B5D642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096000" y="3868742"/>
            <a:ext cx="636103" cy="636103"/>
          </a:xfrm>
          <a:prstGeom prst="rect">
            <a:avLst/>
          </a:prstGeom>
        </p:spPr>
      </p:pic>
      <p:pic>
        <p:nvPicPr>
          <p:cNvPr id="8" name="Graphic 7" descr="Arrow: Slight curve with solid fill">
            <a:extLst>
              <a:ext uri="{FF2B5EF4-FFF2-40B4-BE49-F238E27FC236}">
                <a16:creationId xmlns:a16="http://schemas.microsoft.com/office/drawing/2014/main" id="{BC7A64D0-2392-6440-F6AD-D48E25287C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751141" y="3868742"/>
            <a:ext cx="636103" cy="636103"/>
          </a:xfrm>
          <a:prstGeom prst="rect">
            <a:avLst/>
          </a:prstGeom>
        </p:spPr>
      </p:pic>
      <p:pic>
        <p:nvPicPr>
          <p:cNvPr id="9" name="Graphic 8" descr="Arrow: Slight curve with solid fill">
            <a:extLst>
              <a:ext uri="{FF2B5EF4-FFF2-40B4-BE49-F238E27FC236}">
                <a16:creationId xmlns:a16="http://schemas.microsoft.com/office/drawing/2014/main" id="{EF3A9F96-1978-B4E9-9965-F5DB0B41CE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7406282" y="3868742"/>
            <a:ext cx="636103" cy="636103"/>
          </a:xfrm>
          <a:prstGeom prst="rect">
            <a:avLst/>
          </a:prstGeom>
        </p:spPr>
      </p:pic>
      <p:pic>
        <p:nvPicPr>
          <p:cNvPr id="10" name="Graphic 9" descr="Arrow: Slight curve with solid fill">
            <a:extLst>
              <a:ext uri="{FF2B5EF4-FFF2-40B4-BE49-F238E27FC236}">
                <a16:creationId xmlns:a16="http://schemas.microsoft.com/office/drawing/2014/main" id="{55788D08-1E00-93D0-F638-0A507DBF57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061423" y="3868742"/>
            <a:ext cx="636103" cy="636103"/>
          </a:xfrm>
          <a:prstGeom prst="rect">
            <a:avLst/>
          </a:prstGeom>
        </p:spPr>
      </p:pic>
      <p:pic>
        <p:nvPicPr>
          <p:cNvPr id="11" name="Graphic 10" descr="Arrow: Slight curve with solid fill">
            <a:extLst>
              <a:ext uri="{FF2B5EF4-FFF2-40B4-BE49-F238E27FC236}">
                <a16:creationId xmlns:a16="http://schemas.microsoft.com/office/drawing/2014/main" id="{B6AA60E3-2149-CCF1-C9F5-0F5534F3B7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8716564" y="3868742"/>
            <a:ext cx="636103" cy="636103"/>
          </a:xfrm>
          <a:prstGeom prst="rect">
            <a:avLst/>
          </a:prstGeom>
        </p:spPr>
      </p:pic>
      <p:pic>
        <p:nvPicPr>
          <p:cNvPr id="12" name="Graphic 11" descr="Arrow: Slight curve with solid fill">
            <a:extLst>
              <a:ext uri="{FF2B5EF4-FFF2-40B4-BE49-F238E27FC236}">
                <a16:creationId xmlns:a16="http://schemas.microsoft.com/office/drawing/2014/main" id="{D3C91690-0603-0583-62F3-A6E9932083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371704" y="4231996"/>
            <a:ext cx="636103" cy="636103"/>
          </a:xfrm>
          <a:prstGeom prst="rect">
            <a:avLst/>
          </a:prstGeom>
        </p:spPr>
      </p:pic>
      <p:sp>
        <p:nvSpPr>
          <p:cNvPr id="13" name="Rectangle 12">
            <a:extLst>
              <a:ext uri="{FF2B5EF4-FFF2-40B4-BE49-F238E27FC236}">
                <a16:creationId xmlns:a16="http://schemas.microsoft.com/office/drawing/2014/main" id="{58B31EF4-1E9F-FBA5-8F7B-5349DC164382}"/>
              </a:ext>
            </a:extLst>
          </p:cNvPr>
          <p:cNvSpPr/>
          <p:nvPr/>
        </p:nvSpPr>
        <p:spPr>
          <a:xfrm>
            <a:off x="0" y="0"/>
            <a:ext cx="12192000" cy="6858000"/>
          </a:xfrm>
          <a:prstGeom prst="rect">
            <a:avLst/>
          </a:pr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19" name="Group 18">
            <a:extLst>
              <a:ext uri="{FF2B5EF4-FFF2-40B4-BE49-F238E27FC236}">
                <a16:creationId xmlns:a16="http://schemas.microsoft.com/office/drawing/2014/main" id="{D3843FAE-FA66-4975-0A23-7F718E4890E4}"/>
              </a:ext>
            </a:extLst>
          </p:cNvPr>
          <p:cNvGrpSpPr/>
          <p:nvPr/>
        </p:nvGrpSpPr>
        <p:grpSpPr>
          <a:xfrm>
            <a:off x="3274482" y="620692"/>
            <a:ext cx="5626680" cy="5378754"/>
            <a:chOff x="2923754" y="1322148"/>
            <a:chExt cx="5626680" cy="5378754"/>
          </a:xfrm>
        </p:grpSpPr>
        <p:sp>
          <p:nvSpPr>
            <p:cNvPr id="14" name="Rectangle: Rounded Corners 13">
              <a:extLst>
                <a:ext uri="{FF2B5EF4-FFF2-40B4-BE49-F238E27FC236}">
                  <a16:creationId xmlns:a16="http://schemas.microsoft.com/office/drawing/2014/main" id="{05C39BD5-810D-2486-43C4-32E5581B0096}"/>
                </a:ext>
              </a:extLst>
            </p:cNvPr>
            <p:cNvSpPr/>
            <p:nvPr/>
          </p:nvSpPr>
          <p:spPr>
            <a:xfrm>
              <a:off x="3267234" y="1651438"/>
              <a:ext cx="5283200" cy="5049464"/>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 name="Group 15">
              <a:extLst>
                <a:ext uri="{FF2B5EF4-FFF2-40B4-BE49-F238E27FC236}">
                  <a16:creationId xmlns:a16="http://schemas.microsoft.com/office/drawing/2014/main" id="{532A3FD2-778E-4179-52D1-52002F237F05}"/>
                </a:ext>
              </a:extLst>
            </p:cNvPr>
            <p:cNvGrpSpPr/>
            <p:nvPr/>
          </p:nvGrpSpPr>
          <p:grpSpPr>
            <a:xfrm>
              <a:off x="2923754" y="1322148"/>
              <a:ext cx="804672" cy="804672"/>
              <a:chOff x="10901033" y="516564"/>
              <a:chExt cx="804672" cy="804672"/>
            </a:xfrm>
          </p:grpSpPr>
          <p:sp>
            <p:nvSpPr>
              <p:cNvPr id="17" name="Oval 16">
                <a:extLst>
                  <a:ext uri="{FF2B5EF4-FFF2-40B4-BE49-F238E27FC236}">
                    <a16:creationId xmlns:a16="http://schemas.microsoft.com/office/drawing/2014/main" id="{8A70BEB7-F8D9-ED61-F2DE-61E82E8F26D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aphic 17" descr="Question Mark with solid fill">
                <a:extLst>
                  <a:ext uri="{FF2B5EF4-FFF2-40B4-BE49-F238E27FC236}">
                    <a16:creationId xmlns:a16="http://schemas.microsoft.com/office/drawing/2014/main" id="{84C75179-B19B-F095-DD47-E1FA452C3CA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17470" y="633001"/>
                <a:ext cx="571799" cy="571799"/>
              </a:xfrm>
              <a:prstGeom prst="rect">
                <a:avLst/>
              </a:prstGeom>
            </p:spPr>
          </p:pic>
        </p:grpSp>
      </p:grpSp>
      <p:sp>
        <p:nvSpPr>
          <p:cNvPr id="15" name="TextBox 14">
            <a:extLst>
              <a:ext uri="{FF2B5EF4-FFF2-40B4-BE49-F238E27FC236}">
                <a16:creationId xmlns:a16="http://schemas.microsoft.com/office/drawing/2014/main" id="{C5D95DE1-6D4C-40AC-6836-555B6BC99018}"/>
              </a:ext>
            </a:extLst>
          </p:cNvPr>
          <p:cNvSpPr txBox="1"/>
          <p:nvPr/>
        </p:nvSpPr>
        <p:spPr>
          <a:xfrm>
            <a:off x="4023697" y="1240078"/>
            <a:ext cx="4648926" cy="1569660"/>
          </a:xfrm>
          <a:prstGeom prst="rect">
            <a:avLst/>
          </a:prstGeom>
          <a:noFill/>
        </p:spPr>
        <p:txBody>
          <a:bodyPr wrap="square" rtlCol="0">
            <a:spAutoFit/>
          </a:bodyPr>
          <a:lstStyle/>
          <a:p>
            <a:pPr algn="l">
              <a:buClr>
                <a:srgbClr val="008CCF"/>
              </a:buClr>
            </a:pPr>
            <a:r>
              <a:rPr lang="en-US" sz="2400">
                <a:solidFill>
                  <a:srgbClr val="000000"/>
                </a:solidFill>
              </a:rPr>
              <a:t>W</a:t>
            </a:r>
            <a:r>
              <a:rPr lang="en-US" sz="2400" b="0" i="0" u="none" strike="noStrike">
                <a:solidFill>
                  <a:srgbClr val="000000"/>
                </a:solidFill>
                <a:effectLst/>
              </a:rPr>
              <a:t>hy not just create these combinations directly without having to go through this process?</a:t>
            </a:r>
            <a:endParaRPr lang="es-ES" sz="2400"/>
          </a:p>
        </p:txBody>
      </p:sp>
      <p:sp>
        <p:nvSpPr>
          <p:cNvPr id="20" name="TextBox 19">
            <a:extLst>
              <a:ext uri="{FF2B5EF4-FFF2-40B4-BE49-F238E27FC236}">
                <a16:creationId xmlns:a16="http://schemas.microsoft.com/office/drawing/2014/main" id="{81F3BF94-2D94-3952-1EA1-86879D00C2A6}"/>
              </a:ext>
            </a:extLst>
          </p:cNvPr>
          <p:cNvSpPr txBox="1"/>
          <p:nvPr/>
        </p:nvSpPr>
        <p:spPr>
          <a:xfrm>
            <a:off x="3999463" y="2805832"/>
            <a:ext cx="4501456"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Flexibility for the end-user </a:t>
            </a:r>
          </a:p>
        </p:txBody>
      </p:sp>
      <p:sp>
        <p:nvSpPr>
          <p:cNvPr id="21" name="TextBox 20">
            <a:extLst>
              <a:ext uri="{FF2B5EF4-FFF2-40B4-BE49-F238E27FC236}">
                <a16:creationId xmlns:a16="http://schemas.microsoft.com/office/drawing/2014/main" id="{13AB9261-3443-1CDE-6E1D-FF09B5494329}"/>
              </a:ext>
            </a:extLst>
          </p:cNvPr>
          <p:cNvSpPr txBox="1"/>
          <p:nvPr/>
        </p:nvSpPr>
        <p:spPr>
          <a:xfrm>
            <a:off x="3999463" y="3228203"/>
            <a:ext cx="4501456"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Reduces the number of data elements to create</a:t>
            </a:r>
          </a:p>
        </p:txBody>
      </p:sp>
      <p:sp>
        <p:nvSpPr>
          <p:cNvPr id="22" name="TextBox 21">
            <a:extLst>
              <a:ext uri="{FF2B5EF4-FFF2-40B4-BE49-F238E27FC236}">
                <a16:creationId xmlns:a16="http://schemas.microsoft.com/office/drawing/2014/main" id="{88F47590-4F50-7261-53EA-D44DC2F0942B}"/>
              </a:ext>
            </a:extLst>
          </p:cNvPr>
          <p:cNvSpPr txBox="1"/>
          <p:nvPr/>
        </p:nvSpPr>
        <p:spPr>
          <a:xfrm>
            <a:off x="3999463" y="4019906"/>
            <a:ext cx="4501456"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Makes customization more efficient</a:t>
            </a:r>
          </a:p>
        </p:txBody>
      </p:sp>
      <p:sp>
        <p:nvSpPr>
          <p:cNvPr id="23" name="TextBox 22">
            <a:extLst>
              <a:ext uri="{FF2B5EF4-FFF2-40B4-BE49-F238E27FC236}">
                <a16:creationId xmlns:a16="http://schemas.microsoft.com/office/drawing/2014/main" id="{EAD175EE-FA15-3A34-ADFA-850A422D661D}"/>
              </a:ext>
            </a:extLst>
          </p:cNvPr>
          <p:cNvSpPr txBox="1"/>
          <p:nvPr/>
        </p:nvSpPr>
        <p:spPr>
          <a:xfrm>
            <a:off x="3999463" y="4811610"/>
            <a:ext cx="4501456"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Reduces opportunities for errors</a:t>
            </a:r>
          </a:p>
        </p:txBody>
      </p:sp>
    </p:spTree>
    <p:custDataLst>
      <p:tags r:id="rId1"/>
    </p:custDataLst>
    <p:extLst>
      <p:ext uri="{BB962C8B-B14F-4D97-AF65-F5344CB8AC3E}">
        <p14:creationId xmlns:p14="http://schemas.microsoft.com/office/powerpoint/2010/main" val="13444730"/>
      </p:ext>
    </p:extLst>
  </p:cSld>
  <p:clrMapOvr>
    <a:masterClrMapping/>
  </p:clrMapOvr>
  <mc:AlternateContent xmlns:mc="http://schemas.openxmlformats.org/markup-compatibility/2006" xmlns:p159="http://schemas.microsoft.com/office/powerpoint/2015/09/main">
    <mc:Choice Requires="p159">
      <p:transition spd="slow" advClick="0" advTm="19008">
        <p159:morph option="byObject"/>
      </p:transition>
    </mc:Choice>
    <mc:Fallback xmlns="">
      <p:transition spd="slow" advClick="0" advTm="190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6" name="TextBox 5">
            <a:extLst>
              <a:ext uri="{FF2B5EF4-FFF2-40B4-BE49-F238E27FC236}">
                <a16:creationId xmlns:a16="http://schemas.microsoft.com/office/drawing/2014/main" id="{6793A194-411F-7FCA-0C17-DA7A69F1E246}"/>
              </a:ext>
            </a:extLst>
          </p:cNvPr>
          <p:cNvSpPr txBox="1"/>
          <p:nvPr/>
        </p:nvSpPr>
        <p:spPr>
          <a:xfrm>
            <a:off x="6877049" y="1169408"/>
            <a:ext cx="3219451" cy="830997"/>
          </a:xfrm>
          <a:prstGeom prst="rect">
            <a:avLst/>
          </a:prstGeom>
          <a:noFill/>
        </p:spPr>
        <p:txBody>
          <a:bodyPr wrap="square" rtlCol="0">
            <a:spAutoFit/>
          </a:bodyPr>
          <a:lstStyle/>
          <a:p>
            <a:pPr>
              <a:buClr>
                <a:schemeClr val="accent1"/>
              </a:buClr>
              <a:buSzPct val="150000"/>
            </a:pPr>
            <a:r>
              <a:rPr lang="en-GB" sz="2400">
                <a:latin typeface="Rubik" pitchFamily="2" charset="-79"/>
                <a:cs typeface="Rubik" pitchFamily="2" charset="-79"/>
              </a:rPr>
              <a:t>Disaggregations of data elements</a:t>
            </a:r>
            <a:endParaRPr lang="en-GB" sz="2400" dirty="0">
              <a:solidFill>
                <a:schemeClr val="tx1"/>
              </a:solidFill>
              <a:latin typeface="Rubik" pitchFamily="2" charset="-79"/>
              <a:cs typeface="Rubik" pitchFamily="2" charset="-79"/>
            </a:endParaRPr>
          </a:p>
        </p:txBody>
      </p:sp>
      <p:cxnSp>
        <p:nvCxnSpPr>
          <p:cNvPr id="7" name="Straight Arrow Connector 6">
            <a:extLst>
              <a:ext uri="{FF2B5EF4-FFF2-40B4-BE49-F238E27FC236}">
                <a16:creationId xmlns:a16="http://schemas.microsoft.com/office/drawing/2014/main" id="{FA8FEC61-1E4A-6A7C-4860-1507D1E805E2}"/>
              </a:ext>
            </a:extLst>
          </p:cNvPr>
          <p:cNvCxnSpPr>
            <a:cxnSpLocks/>
          </p:cNvCxnSpPr>
          <p:nvPr/>
        </p:nvCxnSpPr>
        <p:spPr>
          <a:xfrm>
            <a:off x="6096000" y="1584906"/>
            <a:ext cx="547436" cy="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BC12C9-83F1-D6FB-0B65-EA11FE790AAE}"/>
              </a:ext>
            </a:extLst>
          </p:cNvPr>
          <p:cNvSpPr txBox="1"/>
          <p:nvPr/>
        </p:nvSpPr>
        <p:spPr>
          <a:xfrm>
            <a:off x="2253803" y="1264866"/>
            <a:ext cx="3618963"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Category model</a:t>
            </a:r>
          </a:p>
        </p:txBody>
      </p:sp>
      <p:sp>
        <p:nvSpPr>
          <p:cNvPr id="30" name="TextBox 29">
            <a:extLst>
              <a:ext uri="{FF2B5EF4-FFF2-40B4-BE49-F238E27FC236}">
                <a16:creationId xmlns:a16="http://schemas.microsoft.com/office/drawing/2014/main" id="{3EB6B00C-653E-5C54-FD9C-80094504862A}"/>
              </a:ext>
            </a:extLst>
          </p:cNvPr>
          <p:cNvSpPr txBox="1"/>
          <p:nvPr/>
        </p:nvSpPr>
        <p:spPr>
          <a:xfrm>
            <a:off x="682578" y="3018415"/>
            <a:ext cx="2021983" cy="461665"/>
          </a:xfrm>
          <a:prstGeom prst="rect">
            <a:avLst/>
          </a:prstGeom>
          <a:noFill/>
          <a:ln>
            <a:solidFill>
              <a:schemeClr val="tx1"/>
            </a:solidFill>
          </a:ln>
        </p:spPr>
        <p:txBody>
          <a:bodyPr wrap="square" rtlCol="0">
            <a:spAutoFit/>
          </a:bodyPr>
          <a:lstStyle/>
          <a:p>
            <a:pPr algn="ctr">
              <a:buClr>
                <a:schemeClr val="accent1"/>
              </a:buClr>
              <a:buSzPct val="150000"/>
            </a:pPr>
            <a:r>
              <a:rPr lang="en-GB" sz="2400">
                <a:latin typeface="Rubik" pitchFamily="2" charset="-79"/>
                <a:cs typeface="Rubik" pitchFamily="2" charset="-79"/>
              </a:rPr>
              <a:t>Reusability </a:t>
            </a:r>
            <a:endParaRPr lang="en-GB" sz="2400" dirty="0">
              <a:solidFill>
                <a:schemeClr val="tx1"/>
              </a:solidFill>
              <a:latin typeface="Rubik" pitchFamily="2" charset="-79"/>
              <a:cs typeface="Rubik" pitchFamily="2" charset="-79"/>
            </a:endParaRPr>
          </a:p>
        </p:txBody>
      </p:sp>
      <p:sp>
        <p:nvSpPr>
          <p:cNvPr id="31" name="TextBox 30">
            <a:extLst>
              <a:ext uri="{FF2B5EF4-FFF2-40B4-BE49-F238E27FC236}">
                <a16:creationId xmlns:a16="http://schemas.microsoft.com/office/drawing/2014/main" id="{71D9996F-7583-2F01-F57D-B9A5D1F1BC4D}"/>
              </a:ext>
            </a:extLst>
          </p:cNvPr>
          <p:cNvSpPr txBox="1"/>
          <p:nvPr/>
        </p:nvSpPr>
        <p:spPr>
          <a:xfrm>
            <a:off x="3086677" y="3018415"/>
            <a:ext cx="2021983" cy="461665"/>
          </a:xfrm>
          <a:prstGeom prst="rect">
            <a:avLst/>
          </a:prstGeom>
          <a:noFill/>
          <a:ln>
            <a:solidFill>
              <a:schemeClr val="tx1"/>
            </a:solidFill>
          </a:ln>
        </p:spPr>
        <p:txBody>
          <a:bodyPr wrap="square" rtlCol="0">
            <a:spAutoFit/>
          </a:bodyPr>
          <a:lstStyle/>
          <a:p>
            <a:pPr algn="ctr">
              <a:buClr>
                <a:schemeClr val="accent1"/>
              </a:buClr>
              <a:buSzPct val="150000"/>
            </a:pPr>
            <a:r>
              <a:rPr lang="en-GB" sz="2400">
                <a:latin typeface="Rubik" pitchFamily="2" charset="-79"/>
                <a:cs typeface="Rubik" pitchFamily="2" charset="-79"/>
              </a:rPr>
              <a:t>Granularity  </a:t>
            </a:r>
            <a:endParaRPr lang="en-GB" sz="2400" dirty="0">
              <a:solidFill>
                <a:schemeClr val="tx1"/>
              </a:solidFill>
              <a:latin typeface="Rubik" pitchFamily="2" charset="-79"/>
              <a:cs typeface="Rubik" pitchFamily="2" charset="-79"/>
            </a:endParaRPr>
          </a:p>
        </p:txBody>
      </p:sp>
      <p:sp>
        <p:nvSpPr>
          <p:cNvPr id="32" name="TextBox 31">
            <a:extLst>
              <a:ext uri="{FF2B5EF4-FFF2-40B4-BE49-F238E27FC236}">
                <a16:creationId xmlns:a16="http://schemas.microsoft.com/office/drawing/2014/main" id="{B1CBE410-8E3B-638B-752F-37ED14C9B49F}"/>
              </a:ext>
            </a:extLst>
          </p:cNvPr>
          <p:cNvSpPr txBox="1"/>
          <p:nvPr/>
        </p:nvSpPr>
        <p:spPr>
          <a:xfrm>
            <a:off x="5490775" y="3018415"/>
            <a:ext cx="3292615" cy="461665"/>
          </a:xfrm>
          <a:prstGeom prst="rect">
            <a:avLst/>
          </a:prstGeom>
          <a:noFill/>
          <a:ln>
            <a:solidFill>
              <a:schemeClr val="tx1"/>
            </a:solidFill>
          </a:ln>
        </p:spPr>
        <p:txBody>
          <a:bodyPr wrap="square" rtlCol="0">
            <a:spAutoFit/>
          </a:bodyPr>
          <a:lstStyle/>
          <a:p>
            <a:pPr algn="ctr">
              <a:buClr>
                <a:schemeClr val="accent1"/>
              </a:buClr>
              <a:buSzPct val="150000"/>
            </a:pPr>
            <a:r>
              <a:rPr lang="en-GB" sz="2400">
                <a:latin typeface="Rubik" pitchFamily="2" charset="-79"/>
                <a:cs typeface="Rubik" pitchFamily="2" charset="-79"/>
              </a:rPr>
              <a:t>Totals are meaningful  </a:t>
            </a:r>
            <a:endParaRPr lang="en-GB" sz="2400" dirty="0">
              <a:solidFill>
                <a:schemeClr val="tx1"/>
              </a:solidFill>
              <a:latin typeface="Rubik" pitchFamily="2" charset="-79"/>
              <a:cs typeface="Rubik" pitchFamily="2" charset="-79"/>
            </a:endParaRPr>
          </a:p>
        </p:txBody>
      </p:sp>
      <p:sp>
        <p:nvSpPr>
          <p:cNvPr id="17" name="TextBox 16">
            <a:extLst>
              <a:ext uri="{FF2B5EF4-FFF2-40B4-BE49-F238E27FC236}">
                <a16:creationId xmlns:a16="http://schemas.microsoft.com/office/drawing/2014/main" id="{B071C78A-C3B1-E096-116F-76EAF41E8845}"/>
              </a:ext>
            </a:extLst>
          </p:cNvPr>
          <p:cNvSpPr txBox="1"/>
          <p:nvPr/>
        </p:nvSpPr>
        <p:spPr>
          <a:xfrm>
            <a:off x="2721724" y="2149288"/>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26" name="TextBox 25">
            <a:extLst>
              <a:ext uri="{FF2B5EF4-FFF2-40B4-BE49-F238E27FC236}">
                <a16:creationId xmlns:a16="http://schemas.microsoft.com/office/drawing/2014/main" id="{7572BF57-AC38-D898-B06E-723C0055AB36}"/>
              </a:ext>
            </a:extLst>
          </p:cNvPr>
          <p:cNvSpPr txBox="1"/>
          <p:nvPr/>
        </p:nvSpPr>
        <p:spPr>
          <a:xfrm>
            <a:off x="6319716" y="2238496"/>
            <a:ext cx="4334113" cy="461665"/>
          </a:xfrm>
          <a:prstGeom prst="rect">
            <a:avLst/>
          </a:prstGeom>
          <a:noFill/>
        </p:spPr>
        <p:txBody>
          <a:bodyPr wrap="square" rtlCol="0">
            <a:spAutoFit/>
          </a:bodyPr>
          <a:lstStyle/>
          <a:p>
            <a:pPr>
              <a:buClr>
                <a:schemeClr val="accent1"/>
              </a:buClr>
              <a:buSzPct val="150000"/>
            </a:pPr>
            <a:r>
              <a:rPr lang="en-GB" sz="2400">
                <a:latin typeface="Rubik" pitchFamily="2" charset="-79"/>
                <a:cs typeface="Rubik" pitchFamily="2" charset="-79"/>
              </a:rPr>
              <a:t>Individual component parts</a:t>
            </a:r>
            <a:endParaRPr lang="en-GB" sz="2400" dirty="0">
              <a:solidFill>
                <a:schemeClr val="tx1"/>
              </a:solidFill>
              <a:latin typeface="Rubik" pitchFamily="2" charset="-79"/>
              <a:cs typeface="Rubik" pitchFamily="2" charset="-79"/>
            </a:endParaRPr>
          </a:p>
        </p:txBody>
      </p:sp>
      <p:cxnSp>
        <p:nvCxnSpPr>
          <p:cNvPr id="33" name="Straight Arrow Connector 32">
            <a:extLst>
              <a:ext uri="{FF2B5EF4-FFF2-40B4-BE49-F238E27FC236}">
                <a16:creationId xmlns:a16="http://schemas.microsoft.com/office/drawing/2014/main" id="{462DA700-E953-0EA8-7265-92EC181912C7}"/>
              </a:ext>
            </a:extLst>
          </p:cNvPr>
          <p:cNvCxnSpPr>
            <a:cxnSpLocks/>
          </p:cNvCxnSpPr>
          <p:nvPr/>
        </p:nvCxnSpPr>
        <p:spPr>
          <a:xfrm>
            <a:off x="5726098" y="2469328"/>
            <a:ext cx="556054"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3CA012-D9F8-AAE8-2261-2E2B800ED31D}"/>
              </a:ext>
            </a:extLst>
          </p:cNvPr>
          <p:cNvSpPr txBox="1"/>
          <p:nvPr/>
        </p:nvSpPr>
        <p:spPr>
          <a:xfrm>
            <a:off x="2721724" y="368851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27" name="TextBox 26">
            <a:extLst>
              <a:ext uri="{FF2B5EF4-FFF2-40B4-BE49-F238E27FC236}">
                <a16:creationId xmlns:a16="http://schemas.microsoft.com/office/drawing/2014/main" id="{929714ED-70BB-495E-EA45-FCC8CD8A1194}"/>
              </a:ext>
            </a:extLst>
          </p:cNvPr>
          <p:cNvSpPr txBox="1"/>
          <p:nvPr/>
        </p:nvSpPr>
        <p:spPr>
          <a:xfrm>
            <a:off x="6319716" y="3777722"/>
            <a:ext cx="4334113" cy="461665"/>
          </a:xfrm>
          <a:prstGeom prst="rect">
            <a:avLst/>
          </a:prstGeom>
          <a:noFill/>
        </p:spPr>
        <p:txBody>
          <a:bodyPr wrap="square" rtlCol="0">
            <a:spAutoFit/>
          </a:bodyPr>
          <a:lstStyle/>
          <a:p>
            <a:pPr>
              <a:buClr>
                <a:schemeClr val="accent1"/>
              </a:buClr>
              <a:buSzPct val="150000"/>
            </a:pPr>
            <a:r>
              <a:rPr lang="en-GB" sz="2400">
                <a:latin typeface="Rubik" pitchFamily="2" charset="-79"/>
                <a:cs typeface="Rubik" pitchFamily="2" charset="-79"/>
              </a:rPr>
              <a:t>Group of category options</a:t>
            </a:r>
            <a:endParaRPr lang="en-GB" sz="2400" dirty="0">
              <a:solidFill>
                <a:schemeClr val="tx1"/>
              </a:solidFill>
              <a:latin typeface="Rubik" pitchFamily="2" charset="-79"/>
              <a:cs typeface="Rubik" pitchFamily="2" charset="-79"/>
            </a:endParaRPr>
          </a:p>
        </p:txBody>
      </p:sp>
      <p:cxnSp>
        <p:nvCxnSpPr>
          <p:cNvPr id="34" name="Straight Arrow Connector 33">
            <a:extLst>
              <a:ext uri="{FF2B5EF4-FFF2-40B4-BE49-F238E27FC236}">
                <a16:creationId xmlns:a16="http://schemas.microsoft.com/office/drawing/2014/main" id="{73FF9C70-0584-3B64-F369-AD32BF05F750}"/>
              </a:ext>
            </a:extLst>
          </p:cNvPr>
          <p:cNvCxnSpPr>
            <a:cxnSpLocks/>
          </p:cNvCxnSpPr>
          <p:nvPr/>
        </p:nvCxnSpPr>
        <p:spPr>
          <a:xfrm>
            <a:off x="5726098" y="4008554"/>
            <a:ext cx="556054"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588C3C-A439-FEC3-A8CE-5656AD155464}"/>
              </a:ext>
            </a:extLst>
          </p:cNvPr>
          <p:cNvSpPr txBox="1"/>
          <p:nvPr/>
        </p:nvSpPr>
        <p:spPr>
          <a:xfrm>
            <a:off x="2721724" y="446527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combinations</a:t>
            </a:r>
          </a:p>
        </p:txBody>
      </p:sp>
      <p:sp>
        <p:nvSpPr>
          <p:cNvPr id="28" name="TextBox 27">
            <a:extLst>
              <a:ext uri="{FF2B5EF4-FFF2-40B4-BE49-F238E27FC236}">
                <a16:creationId xmlns:a16="http://schemas.microsoft.com/office/drawing/2014/main" id="{21C00365-0B29-E699-083B-853AB1094442}"/>
              </a:ext>
            </a:extLst>
          </p:cNvPr>
          <p:cNvSpPr txBox="1"/>
          <p:nvPr/>
        </p:nvSpPr>
        <p:spPr>
          <a:xfrm>
            <a:off x="6319716" y="4554485"/>
            <a:ext cx="4334113" cy="461665"/>
          </a:xfrm>
          <a:prstGeom prst="rect">
            <a:avLst/>
          </a:prstGeom>
          <a:noFill/>
        </p:spPr>
        <p:txBody>
          <a:bodyPr wrap="square" rtlCol="0">
            <a:spAutoFit/>
          </a:bodyPr>
          <a:lstStyle/>
          <a:p>
            <a:pPr>
              <a:buClr>
                <a:schemeClr val="accent1"/>
              </a:buClr>
              <a:buSzPct val="150000"/>
            </a:pPr>
            <a:r>
              <a:rPr lang="en-GB" sz="2400">
                <a:latin typeface="Rubik" pitchFamily="2" charset="-79"/>
                <a:cs typeface="Rubik" pitchFamily="2" charset="-79"/>
              </a:rPr>
              <a:t>One or more categories</a:t>
            </a:r>
            <a:endParaRPr lang="en-GB" sz="2400" dirty="0">
              <a:solidFill>
                <a:schemeClr val="tx1"/>
              </a:solidFill>
              <a:latin typeface="Rubik" pitchFamily="2" charset="-79"/>
              <a:cs typeface="Rubik" pitchFamily="2" charset="-79"/>
            </a:endParaRPr>
          </a:p>
        </p:txBody>
      </p:sp>
      <p:cxnSp>
        <p:nvCxnSpPr>
          <p:cNvPr id="35" name="Straight Arrow Connector 34">
            <a:extLst>
              <a:ext uri="{FF2B5EF4-FFF2-40B4-BE49-F238E27FC236}">
                <a16:creationId xmlns:a16="http://schemas.microsoft.com/office/drawing/2014/main" id="{45C96A02-3E63-6E7F-D5E6-B0E3C2FA3BEB}"/>
              </a:ext>
            </a:extLst>
          </p:cNvPr>
          <p:cNvCxnSpPr>
            <a:cxnSpLocks/>
          </p:cNvCxnSpPr>
          <p:nvPr/>
        </p:nvCxnSpPr>
        <p:spPr>
          <a:xfrm>
            <a:off x="5726098" y="4785317"/>
            <a:ext cx="556054"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825BA1-8B7B-0B14-B418-8F2F062F03D8}"/>
              </a:ext>
            </a:extLst>
          </p:cNvPr>
          <p:cNvSpPr txBox="1"/>
          <p:nvPr/>
        </p:nvSpPr>
        <p:spPr>
          <a:xfrm>
            <a:off x="2721724" y="533749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29" name="TextBox 28">
            <a:extLst>
              <a:ext uri="{FF2B5EF4-FFF2-40B4-BE49-F238E27FC236}">
                <a16:creationId xmlns:a16="http://schemas.microsoft.com/office/drawing/2014/main" id="{470773FC-D21A-C0E5-CBD5-2662C4DB3EAF}"/>
              </a:ext>
            </a:extLst>
          </p:cNvPr>
          <p:cNvSpPr txBox="1"/>
          <p:nvPr/>
        </p:nvSpPr>
        <p:spPr>
          <a:xfrm>
            <a:off x="6319716" y="5242041"/>
            <a:ext cx="4334113" cy="830997"/>
          </a:xfrm>
          <a:prstGeom prst="rect">
            <a:avLst/>
          </a:prstGeom>
          <a:noFill/>
        </p:spPr>
        <p:txBody>
          <a:bodyPr wrap="square" rtlCol="0">
            <a:spAutoFit/>
          </a:bodyPr>
          <a:lstStyle/>
          <a:p>
            <a:pPr>
              <a:buClr>
                <a:schemeClr val="accent1"/>
              </a:buClr>
              <a:buSzPct val="150000"/>
            </a:pPr>
            <a:r>
              <a:rPr lang="en-GB" sz="2400">
                <a:latin typeface="Rubik" pitchFamily="2" charset="-79"/>
                <a:cs typeface="Rubik" pitchFamily="2" charset="-79"/>
              </a:rPr>
              <a:t>Automatic combination of category options in each cell</a:t>
            </a:r>
            <a:endParaRPr lang="en-GB" sz="2400" dirty="0">
              <a:solidFill>
                <a:schemeClr val="tx1"/>
              </a:solidFill>
              <a:latin typeface="Rubik" pitchFamily="2" charset="-79"/>
              <a:cs typeface="Rubik" pitchFamily="2" charset="-79"/>
            </a:endParaRPr>
          </a:p>
        </p:txBody>
      </p:sp>
      <p:cxnSp>
        <p:nvCxnSpPr>
          <p:cNvPr id="36" name="Straight Arrow Connector 35">
            <a:extLst>
              <a:ext uri="{FF2B5EF4-FFF2-40B4-BE49-F238E27FC236}">
                <a16:creationId xmlns:a16="http://schemas.microsoft.com/office/drawing/2014/main" id="{937750AB-CB6F-6DF2-2323-BBFA74B462DC}"/>
              </a:ext>
            </a:extLst>
          </p:cNvPr>
          <p:cNvCxnSpPr>
            <a:cxnSpLocks/>
          </p:cNvCxnSpPr>
          <p:nvPr/>
        </p:nvCxnSpPr>
        <p:spPr>
          <a:xfrm>
            <a:off x="5726098" y="5657539"/>
            <a:ext cx="556054"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5BA8281E-44B1-1939-8DED-4610E6A5896F}"/>
              </a:ext>
            </a:extLst>
          </p:cNvPr>
          <p:cNvCxnSpPr>
            <a:stCxn id="17" idx="2"/>
            <a:endCxn id="30" idx="0"/>
          </p:cNvCxnSpPr>
          <p:nvPr/>
        </p:nvCxnSpPr>
        <p:spPr>
          <a:xfrm rot="5400000">
            <a:off x="2783970" y="1698968"/>
            <a:ext cx="229047" cy="2409846"/>
          </a:xfrm>
          <a:prstGeom prst="bentConnector3">
            <a:avLst/>
          </a:prstGeom>
          <a:ln w="222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EAC32378-3922-A0BD-80BD-B9376D6A9B71}"/>
              </a:ext>
            </a:extLst>
          </p:cNvPr>
          <p:cNvCxnSpPr>
            <a:stCxn id="17" idx="2"/>
            <a:endCxn id="32" idx="0"/>
          </p:cNvCxnSpPr>
          <p:nvPr/>
        </p:nvCxnSpPr>
        <p:spPr>
          <a:xfrm rot="16200000" flipH="1">
            <a:off x="5505726" y="1387057"/>
            <a:ext cx="229047" cy="3033667"/>
          </a:xfrm>
          <a:prstGeom prst="bentConnector3">
            <a:avLst/>
          </a:prstGeom>
          <a:ln w="222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A156374-A866-9E12-5C3E-5361169D2D86}"/>
              </a:ext>
            </a:extLst>
          </p:cNvPr>
          <p:cNvCxnSpPr>
            <a:stCxn id="17" idx="2"/>
            <a:endCxn id="31" idx="0"/>
          </p:cNvCxnSpPr>
          <p:nvPr/>
        </p:nvCxnSpPr>
        <p:spPr>
          <a:xfrm rot="5400000">
            <a:off x="3986020" y="2901018"/>
            <a:ext cx="229047" cy="5747"/>
          </a:xfrm>
          <a:prstGeom prst="bentConnector3">
            <a:avLst/>
          </a:prstGeom>
          <a:ln w="222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Click="0" advTm="77288"/>
    </mc:Choice>
    <mc:Fallback xmlns="">
      <p:transition spd="slow" advClick="0" advTm="772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500"/>
                            </p:stCondLst>
                            <p:childTnLst>
                              <p:par>
                                <p:cTn id="23" presetID="22" presetClass="entr" presetSubtype="8" fill="hold" nodeType="afterEffect">
                                  <p:stCondLst>
                                    <p:cond delay="25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250"/>
                            </p:stCondLst>
                            <p:childTnLst>
                              <p:par>
                                <p:cTn id="27" presetID="10" presetClass="entr" presetSubtype="0" fill="hold" grpId="0" nodeType="afterEffect">
                                  <p:stCondLst>
                                    <p:cond delay="25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500"/>
                            </p:stCondLst>
                            <p:childTnLst>
                              <p:par>
                                <p:cTn id="36" presetID="22" presetClass="entr" presetSubtype="8" fill="hold" nodeType="afterEffect">
                                  <p:stCondLst>
                                    <p:cond delay="25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500"/>
                                        <p:tgtEl>
                                          <p:spTgt spid="34"/>
                                        </p:tgtEl>
                                      </p:cBhvr>
                                    </p:animEffect>
                                  </p:childTnLst>
                                </p:cTn>
                              </p:par>
                            </p:childTnLst>
                          </p:cTn>
                        </p:par>
                        <p:par>
                          <p:cTn id="39" fill="hold">
                            <p:stCondLst>
                              <p:cond delay="1250"/>
                            </p:stCondLst>
                            <p:childTnLst>
                              <p:par>
                                <p:cTn id="40" presetID="10" presetClass="entr" presetSubtype="0" fill="hold" grpId="0" nodeType="afterEffect">
                                  <p:stCondLst>
                                    <p:cond delay="25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up)">
                                      <p:cBhvr>
                                        <p:cTn id="47" dur="500"/>
                                        <p:tgtEl>
                                          <p:spTgt spid="40"/>
                                        </p:tgtEl>
                                      </p:cBhvr>
                                    </p:animEffect>
                                  </p:childTnLst>
                                </p:cTn>
                              </p:par>
                              <p:par>
                                <p:cTn id="48" presetID="22" presetClass="entr" presetSubtype="1"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wipe(up)">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up)">
                                      <p:cBhvr>
                                        <p:cTn id="65" dur="500"/>
                                        <p:tgtEl>
                                          <p:spTgt spid="42"/>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par>
                          <p:cTn id="75" fill="hold">
                            <p:stCondLst>
                              <p:cond delay="500"/>
                            </p:stCondLst>
                            <p:childTnLst>
                              <p:par>
                                <p:cTn id="76" presetID="22" presetClass="entr" presetSubtype="8" fill="hold" nodeType="afterEffect">
                                  <p:stCondLst>
                                    <p:cond delay="250"/>
                                  </p:stCondLst>
                                  <p:childTnLst>
                                    <p:set>
                                      <p:cBhvr>
                                        <p:cTn id="77" dur="1" fill="hold">
                                          <p:stCondLst>
                                            <p:cond delay="0"/>
                                          </p:stCondLst>
                                        </p:cTn>
                                        <p:tgtEl>
                                          <p:spTgt spid="35"/>
                                        </p:tgtEl>
                                        <p:attrNameLst>
                                          <p:attrName>style.visibility</p:attrName>
                                        </p:attrNameLst>
                                      </p:cBhvr>
                                      <p:to>
                                        <p:strVal val="visible"/>
                                      </p:to>
                                    </p:set>
                                    <p:animEffect transition="in" filter="wipe(left)">
                                      <p:cBhvr>
                                        <p:cTn id="78" dur="500"/>
                                        <p:tgtEl>
                                          <p:spTgt spid="35"/>
                                        </p:tgtEl>
                                      </p:cBhvr>
                                    </p:animEffect>
                                  </p:childTnLst>
                                </p:cTn>
                              </p:par>
                            </p:childTnLst>
                          </p:cTn>
                        </p:par>
                        <p:par>
                          <p:cTn id="79" fill="hold">
                            <p:stCondLst>
                              <p:cond delay="1250"/>
                            </p:stCondLst>
                            <p:childTnLst>
                              <p:par>
                                <p:cTn id="80" presetID="10" presetClass="entr" presetSubtype="0" fill="hold" grpId="0" nodeType="afterEffect">
                                  <p:stCondLst>
                                    <p:cond delay="25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500"/>
                            </p:stCondLst>
                            <p:childTnLst>
                              <p:par>
                                <p:cTn id="89" presetID="22" presetClass="entr" presetSubtype="8" fill="hold" nodeType="afterEffect">
                                  <p:stCondLst>
                                    <p:cond delay="250"/>
                                  </p:stCondLst>
                                  <p:childTnLst>
                                    <p:set>
                                      <p:cBhvr>
                                        <p:cTn id="90" dur="1" fill="hold">
                                          <p:stCondLst>
                                            <p:cond delay="0"/>
                                          </p:stCondLst>
                                        </p:cTn>
                                        <p:tgtEl>
                                          <p:spTgt spid="36"/>
                                        </p:tgtEl>
                                        <p:attrNameLst>
                                          <p:attrName>style.visibility</p:attrName>
                                        </p:attrNameLst>
                                      </p:cBhvr>
                                      <p:to>
                                        <p:strVal val="visible"/>
                                      </p:to>
                                    </p:set>
                                    <p:animEffect transition="in" filter="wipe(left)">
                                      <p:cBhvr>
                                        <p:cTn id="91" dur="500"/>
                                        <p:tgtEl>
                                          <p:spTgt spid="36"/>
                                        </p:tgtEl>
                                      </p:cBhvr>
                                    </p:animEffect>
                                  </p:childTnLst>
                                </p:cTn>
                              </p:par>
                            </p:childTnLst>
                          </p:cTn>
                        </p:par>
                        <p:par>
                          <p:cTn id="92" fill="hold">
                            <p:stCondLst>
                              <p:cond delay="1250"/>
                            </p:stCondLst>
                            <p:childTnLst>
                              <p:par>
                                <p:cTn id="93" presetID="10" presetClass="entr" presetSubtype="0" fill="hold" grpId="0" nodeType="afterEffect">
                                  <p:stCondLst>
                                    <p:cond delay="25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30" grpId="0" animBg="1"/>
      <p:bldP spid="31" grpId="0" animBg="1"/>
      <p:bldP spid="32" grpId="0" animBg="1"/>
      <p:bldP spid="17" grpId="0" animBg="1"/>
      <p:bldP spid="26" grpId="0"/>
      <p:bldP spid="18" grpId="0" animBg="1"/>
      <p:bldP spid="27" grpId="0"/>
      <p:bldP spid="19" grpId="0" animBg="1"/>
      <p:bldP spid="28" grpId="0"/>
      <p:bldP spid="20"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a:r>
              <a:rPr lang="es-ES"/>
              <a:t>In this video, you will see…</a:t>
            </a:r>
          </a:p>
        </p:txBody>
      </p:sp>
      <p:pic>
        <p:nvPicPr>
          <p:cNvPr id="4" name="Graphic 3">
            <a:extLst>
              <a:ext uri="{FF2B5EF4-FFF2-40B4-BE49-F238E27FC236}">
                <a16:creationId xmlns:a16="http://schemas.microsoft.com/office/drawing/2014/main" id="{5A494175-819E-5883-AA57-E288A7F49E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7177" y="2468351"/>
            <a:ext cx="2199707" cy="1921298"/>
          </a:xfrm>
          <a:prstGeom prst="rect">
            <a:avLst/>
          </a:prstGeom>
        </p:spPr>
      </p:pic>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Concept of category model</a:t>
            </a:r>
          </a:p>
        </p:txBody>
      </p:sp>
      <p:sp>
        <p:nvSpPr>
          <p:cNvPr id="6" name="TextBox 5">
            <a:extLst>
              <a:ext uri="{FF2B5EF4-FFF2-40B4-BE49-F238E27FC236}">
                <a16:creationId xmlns:a16="http://schemas.microsoft.com/office/drawing/2014/main" id="{81A5E064-555A-9AF4-E4E9-DF3D935E9B7C}"/>
              </a:ext>
            </a:extLst>
          </p:cNvPr>
          <p:cNvSpPr txBox="1"/>
          <p:nvPr/>
        </p:nvSpPr>
        <p:spPr>
          <a:xfrm>
            <a:off x="5959200" y="3573052"/>
            <a:ext cx="4823166"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Example of category model</a:t>
            </a:r>
          </a:p>
        </p:txBody>
      </p:sp>
      <p:sp>
        <p:nvSpPr>
          <p:cNvPr id="7" name="TextBox 6">
            <a:extLst>
              <a:ext uri="{FF2B5EF4-FFF2-40B4-BE49-F238E27FC236}">
                <a16:creationId xmlns:a16="http://schemas.microsoft.com/office/drawing/2014/main" id="{E0825FE6-39C8-717D-ED1F-A4D403E52E28}"/>
              </a:ext>
            </a:extLst>
          </p:cNvPr>
          <p:cNvSpPr txBox="1"/>
          <p:nvPr/>
        </p:nvSpPr>
        <p:spPr>
          <a:xfrm>
            <a:off x="2759110" y="1546860"/>
            <a:ext cx="255584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Category model</a:t>
            </a:r>
          </a:p>
        </p:txBody>
      </p:sp>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spd="slow" advClick="0" advTm="9840">
        <p159:morph option="byObject"/>
      </p:transition>
    </mc:Choice>
    <mc:Fallback xmlns="">
      <p:transition spd="slow" advClick="0" advTm="98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a:r>
              <a:rPr lang="es-ES"/>
              <a:t>RMNCAH data set</a:t>
            </a:r>
          </a:p>
        </p:txBody>
      </p:sp>
      <p:pic>
        <p:nvPicPr>
          <p:cNvPr id="1026" name="Picture 2">
            <a:extLst>
              <a:ext uri="{FF2B5EF4-FFF2-40B4-BE49-F238E27FC236}">
                <a16:creationId xmlns:a16="http://schemas.microsoft.com/office/drawing/2014/main" id="{F0E44FD5-A08A-E983-3F5B-9915E536C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Arrow: Slight curve with solid fill">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4586" y="2809372"/>
            <a:ext cx="914400" cy="914400"/>
          </a:xfrm>
          <a:prstGeom prst="rect">
            <a:avLst/>
          </a:prstGeom>
        </p:spPr>
      </p:pic>
      <p:pic>
        <p:nvPicPr>
          <p:cNvPr id="6" name="Graphic 5" descr="Arrow: Slight curve with solid fill">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313" y="4359440"/>
            <a:ext cx="914400" cy="914400"/>
          </a:xfrm>
          <a:prstGeom prst="rect">
            <a:avLst/>
          </a:prstGeom>
        </p:spPr>
      </p:pic>
      <p:sp>
        <p:nvSpPr>
          <p:cNvPr id="7" name="Rectangle: Rounded Corners 6">
            <a:extLst>
              <a:ext uri="{FF2B5EF4-FFF2-40B4-BE49-F238E27FC236}">
                <a16:creationId xmlns:a16="http://schemas.microsoft.com/office/drawing/2014/main" id="{E395E5A4-3707-EED3-8F7B-3661F0D94E36}"/>
              </a:ext>
            </a:extLst>
          </p:cNvPr>
          <p:cNvSpPr/>
          <p:nvPr/>
        </p:nvSpPr>
        <p:spPr>
          <a:xfrm>
            <a:off x="6617368" y="3428999"/>
            <a:ext cx="3368843" cy="294773"/>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Rounded Corners 7">
            <a:extLst>
              <a:ext uri="{FF2B5EF4-FFF2-40B4-BE49-F238E27FC236}">
                <a16:creationId xmlns:a16="http://schemas.microsoft.com/office/drawing/2014/main" id="{C8EEEB76-0841-E185-49AE-27692C02D2C3}"/>
              </a:ext>
            </a:extLst>
          </p:cNvPr>
          <p:cNvSpPr/>
          <p:nvPr/>
        </p:nvSpPr>
        <p:spPr>
          <a:xfrm>
            <a:off x="6192251" y="4979067"/>
            <a:ext cx="3880185" cy="650209"/>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spd="slow" p14:dur="2000" advClick="0" advTm="12648"/>
    </mc:Choice>
    <mc:Fallback xmlns="">
      <p:transition spd="slow" advClick="0" advTm="12648"/>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14:bounceEnd="40000">
                                          <p:cBhvr additive="base">
                                            <p:cTn id="7" dur="500" fill="hold"/>
                                            <p:tgtEl>
                                              <p:spTgt spid="1026"/>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1000"/>
                                            <p:tgtEl>
                                              <p:spTgt spid="7"/>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1000"/>
                                            <p:tgtEl>
                                              <p:spTgt spid="7"/>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B63A1-DC77-7CA6-5D49-DCAE83CDE2D5}"/>
              </a:ext>
            </a:extLst>
          </p:cNvPr>
          <p:cNvSpPr>
            <a:spLocks noGrp="1"/>
          </p:cNvSpPr>
          <p:nvPr>
            <p:ph type="title"/>
          </p:nvPr>
        </p:nvSpPr>
        <p:spPr/>
        <p:txBody>
          <a:bodyPr/>
          <a:lstStyle/>
          <a:p>
            <a:r>
              <a:rPr lang="es-ES"/>
              <a:t>4 key terms to understand disaggregations in DHIS2</a:t>
            </a:r>
          </a:p>
        </p:txBody>
      </p:sp>
      <p:pic>
        <p:nvPicPr>
          <p:cNvPr id="5" name="Picture 2">
            <a:extLst>
              <a:ext uri="{FF2B5EF4-FFF2-40B4-BE49-F238E27FC236}">
                <a16:creationId xmlns:a16="http://schemas.microsoft.com/office/drawing/2014/main" id="{FF3B00FD-FCBD-AAB8-6306-828F68E9F8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834"/>
          <a:stretch/>
        </p:blipFill>
        <p:spPr bwMode="auto">
          <a:xfrm>
            <a:off x="1922419" y="3141642"/>
            <a:ext cx="8347161" cy="31643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DB07281-3C13-152E-1040-A6075DA20504}"/>
              </a:ext>
            </a:extLst>
          </p:cNvPr>
          <p:cNvSpPr/>
          <p:nvPr/>
        </p:nvSpPr>
        <p:spPr>
          <a:xfrm>
            <a:off x="6663367" y="3574778"/>
            <a:ext cx="3368843" cy="294773"/>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Rounded Corners 6">
            <a:extLst>
              <a:ext uri="{FF2B5EF4-FFF2-40B4-BE49-F238E27FC236}">
                <a16:creationId xmlns:a16="http://schemas.microsoft.com/office/drawing/2014/main" id="{3BC9FD31-BF89-8A48-A7CE-9E43CF8EDE22}"/>
              </a:ext>
            </a:extLst>
          </p:cNvPr>
          <p:cNvSpPr/>
          <p:nvPr/>
        </p:nvSpPr>
        <p:spPr>
          <a:xfrm>
            <a:off x="6152025" y="5124846"/>
            <a:ext cx="3880185" cy="650209"/>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extBox 7">
            <a:extLst>
              <a:ext uri="{FF2B5EF4-FFF2-40B4-BE49-F238E27FC236}">
                <a16:creationId xmlns:a16="http://schemas.microsoft.com/office/drawing/2014/main" id="{EA4AB75F-182B-3A44-2516-4A7447989616}"/>
              </a:ext>
            </a:extLst>
          </p:cNvPr>
          <p:cNvSpPr txBox="1"/>
          <p:nvPr/>
        </p:nvSpPr>
        <p:spPr>
          <a:xfrm>
            <a:off x="2856946" y="151180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9" name="TextBox 8">
            <a:extLst>
              <a:ext uri="{FF2B5EF4-FFF2-40B4-BE49-F238E27FC236}">
                <a16:creationId xmlns:a16="http://schemas.microsoft.com/office/drawing/2014/main" id="{80949938-77C6-696A-98CA-8E33114D9C7C}"/>
              </a:ext>
            </a:extLst>
          </p:cNvPr>
          <p:cNvSpPr txBox="1"/>
          <p:nvPr/>
        </p:nvSpPr>
        <p:spPr>
          <a:xfrm>
            <a:off x="6538542" y="151180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10" name="TextBox 9">
            <a:extLst>
              <a:ext uri="{FF2B5EF4-FFF2-40B4-BE49-F238E27FC236}">
                <a16:creationId xmlns:a16="http://schemas.microsoft.com/office/drawing/2014/main" id="{45E6CD43-D918-5703-7543-A5C404B09E75}"/>
              </a:ext>
            </a:extLst>
          </p:cNvPr>
          <p:cNvSpPr txBox="1"/>
          <p:nvPr/>
        </p:nvSpPr>
        <p:spPr>
          <a:xfrm>
            <a:off x="2856946" y="240610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combinations</a:t>
            </a:r>
          </a:p>
        </p:txBody>
      </p:sp>
      <p:sp>
        <p:nvSpPr>
          <p:cNvPr id="11" name="TextBox 10">
            <a:extLst>
              <a:ext uri="{FF2B5EF4-FFF2-40B4-BE49-F238E27FC236}">
                <a16:creationId xmlns:a16="http://schemas.microsoft.com/office/drawing/2014/main" id="{6BE1CBA0-4BD7-D12C-F558-7BB2917BC4A8}"/>
              </a:ext>
            </a:extLst>
          </p:cNvPr>
          <p:cNvSpPr txBox="1"/>
          <p:nvPr/>
        </p:nvSpPr>
        <p:spPr>
          <a:xfrm>
            <a:off x="6538542" y="240610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12" name="Oval 11">
            <a:extLst>
              <a:ext uri="{FF2B5EF4-FFF2-40B4-BE49-F238E27FC236}">
                <a16:creationId xmlns:a16="http://schemas.microsoft.com/office/drawing/2014/main" id="{3A9CD7FE-D415-45AF-C79C-06043CE0BBD9}"/>
              </a:ext>
            </a:extLst>
          </p:cNvPr>
          <p:cNvSpPr/>
          <p:nvPr/>
        </p:nvSpPr>
        <p:spPr>
          <a:xfrm>
            <a:off x="2634068" y="1285067"/>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13" name="Oval 12">
            <a:extLst>
              <a:ext uri="{FF2B5EF4-FFF2-40B4-BE49-F238E27FC236}">
                <a16:creationId xmlns:a16="http://schemas.microsoft.com/office/drawing/2014/main" id="{72D65B78-FFEF-6535-FDD8-084E2F5A6D0C}"/>
              </a:ext>
            </a:extLst>
          </p:cNvPr>
          <p:cNvSpPr/>
          <p:nvPr/>
        </p:nvSpPr>
        <p:spPr>
          <a:xfrm>
            <a:off x="6311800" y="1282700"/>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4" name="Oval 13">
            <a:extLst>
              <a:ext uri="{FF2B5EF4-FFF2-40B4-BE49-F238E27FC236}">
                <a16:creationId xmlns:a16="http://schemas.microsoft.com/office/drawing/2014/main" id="{D410A376-FB8E-9C2D-F8EC-27DA70321160}"/>
              </a:ext>
            </a:extLst>
          </p:cNvPr>
          <p:cNvSpPr/>
          <p:nvPr/>
        </p:nvSpPr>
        <p:spPr>
          <a:xfrm>
            <a:off x="2630893" y="2180464"/>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5" name="Oval 14">
            <a:extLst>
              <a:ext uri="{FF2B5EF4-FFF2-40B4-BE49-F238E27FC236}">
                <a16:creationId xmlns:a16="http://schemas.microsoft.com/office/drawing/2014/main" id="{E5EF2E31-ED81-CC92-A5A0-17D8BD4891F1}"/>
              </a:ext>
            </a:extLst>
          </p:cNvPr>
          <p:cNvSpPr/>
          <p:nvPr/>
        </p:nvSpPr>
        <p:spPr>
          <a:xfrm>
            <a:off x="6311800" y="218234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Tree>
    <p:custDataLst>
      <p:tags r:id="rId1"/>
    </p:custDataLst>
    <p:extLst>
      <p:ext uri="{BB962C8B-B14F-4D97-AF65-F5344CB8AC3E}">
        <p14:creationId xmlns:p14="http://schemas.microsoft.com/office/powerpoint/2010/main" val="953594887"/>
      </p:ext>
    </p:extLst>
  </p:cSld>
  <p:clrMapOvr>
    <a:masterClrMapping/>
  </p:clrMapOvr>
  <mc:AlternateContent xmlns:mc="http://schemas.openxmlformats.org/markup-compatibility/2006" xmlns:p159="http://schemas.microsoft.com/office/powerpoint/2015/09/main">
    <mc:Choice Requires="p159">
      <p:transition spd="slow" advClick="0" advTm="19959">
        <p159:morph option="byObject"/>
      </p:transition>
    </mc:Choice>
    <mc:Fallback xmlns="">
      <p:transition spd="slow" advClick="0" advTm="1995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ppt_w</p:attrName>
                                        </p:attrNameLst>
                                      </p:cBhvr>
                                      <p:tavLst>
                                        <p:tav tm="0">
                                          <p:val>
                                            <p:fltVal val="0"/>
                                          </p:val>
                                        </p:tav>
                                        <p:tav tm="100000">
                                          <p:val>
                                            <p:strVal val="#ppt_w"/>
                                          </p:val>
                                        </p:tav>
                                      </p:tavLst>
                                    </p:anim>
                                    <p:anim calcmode="lin" valueType="num">
                                      <p:cBhvr>
                                        <p:cTn id="8" dur="250" fill="hold"/>
                                        <p:tgtEl>
                                          <p:spTgt spid="12"/>
                                        </p:tgtEl>
                                        <p:attrNameLst>
                                          <p:attrName>ppt_h</p:attrName>
                                        </p:attrNameLst>
                                      </p:cBhvr>
                                      <p:tavLst>
                                        <p:tav tm="0">
                                          <p:val>
                                            <p:fltVal val="0"/>
                                          </p:val>
                                        </p:tav>
                                        <p:tav tm="100000">
                                          <p:val>
                                            <p:strVal val="#ppt_h"/>
                                          </p:val>
                                        </p:tav>
                                      </p:tavLst>
                                    </p:anim>
                                    <p:animEffect transition="in" filter="fade">
                                      <p:cBhvr>
                                        <p:cTn id="9" dur="250"/>
                                        <p:tgtEl>
                                          <p:spTgt spid="12"/>
                                        </p:tgtEl>
                                      </p:cBhvr>
                                    </p:animEffect>
                                  </p:childTnLst>
                                </p:cTn>
                              </p:par>
                            </p:childTnLst>
                          </p:cTn>
                        </p:par>
                        <p:par>
                          <p:cTn id="10" fill="hold">
                            <p:stCondLst>
                              <p:cond delay="250"/>
                            </p:stCondLst>
                            <p:childTnLst>
                              <p:par>
                                <p:cTn id="11" presetID="53" presetClass="entr" presetSubtype="16" fill="hold" grpId="0" nodeType="afterEffect">
                                  <p:stCondLst>
                                    <p:cond delay="5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250" fill="hold"/>
                                        <p:tgtEl>
                                          <p:spTgt spid="13"/>
                                        </p:tgtEl>
                                        <p:attrNameLst>
                                          <p:attrName>ppt_w</p:attrName>
                                        </p:attrNameLst>
                                      </p:cBhvr>
                                      <p:tavLst>
                                        <p:tav tm="0">
                                          <p:val>
                                            <p:fltVal val="0"/>
                                          </p:val>
                                        </p:tav>
                                        <p:tav tm="100000">
                                          <p:val>
                                            <p:strVal val="#ppt_w"/>
                                          </p:val>
                                        </p:tav>
                                      </p:tavLst>
                                    </p:anim>
                                    <p:anim calcmode="lin" valueType="num">
                                      <p:cBhvr>
                                        <p:cTn id="14" dur="250" fill="hold"/>
                                        <p:tgtEl>
                                          <p:spTgt spid="13"/>
                                        </p:tgtEl>
                                        <p:attrNameLst>
                                          <p:attrName>ppt_h</p:attrName>
                                        </p:attrNameLst>
                                      </p:cBhvr>
                                      <p:tavLst>
                                        <p:tav tm="0">
                                          <p:val>
                                            <p:fltVal val="0"/>
                                          </p:val>
                                        </p:tav>
                                        <p:tav tm="100000">
                                          <p:val>
                                            <p:strVal val="#ppt_h"/>
                                          </p:val>
                                        </p:tav>
                                      </p:tavLst>
                                    </p:anim>
                                    <p:animEffect transition="in" filter="fade">
                                      <p:cBhvr>
                                        <p:cTn id="15" dur="250"/>
                                        <p:tgtEl>
                                          <p:spTgt spid="13"/>
                                        </p:tgtEl>
                                      </p:cBhvr>
                                    </p:animEffect>
                                  </p:childTnLst>
                                </p:cTn>
                              </p:par>
                            </p:childTnLst>
                          </p:cTn>
                        </p:par>
                        <p:par>
                          <p:cTn id="16" fill="hold">
                            <p:stCondLst>
                              <p:cond delay="1000"/>
                            </p:stCondLst>
                            <p:childTnLst>
                              <p:par>
                                <p:cTn id="17" presetID="53" presetClass="entr" presetSubtype="16"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250" fill="hold"/>
                                        <p:tgtEl>
                                          <p:spTgt spid="14"/>
                                        </p:tgtEl>
                                        <p:attrNameLst>
                                          <p:attrName>ppt_w</p:attrName>
                                        </p:attrNameLst>
                                      </p:cBhvr>
                                      <p:tavLst>
                                        <p:tav tm="0">
                                          <p:val>
                                            <p:fltVal val="0"/>
                                          </p:val>
                                        </p:tav>
                                        <p:tav tm="100000">
                                          <p:val>
                                            <p:strVal val="#ppt_w"/>
                                          </p:val>
                                        </p:tav>
                                      </p:tavLst>
                                    </p:anim>
                                    <p:anim calcmode="lin" valueType="num">
                                      <p:cBhvr>
                                        <p:cTn id="20" dur="250" fill="hold"/>
                                        <p:tgtEl>
                                          <p:spTgt spid="14"/>
                                        </p:tgtEl>
                                        <p:attrNameLst>
                                          <p:attrName>ppt_h</p:attrName>
                                        </p:attrNameLst>
                                      </p:cBhvr>
                                      <p:tavLst>
                                        <p:tav tm="0">
                                          <p:val>
                                            <p:fltVal val="0"/>
                                          </p:val>
                                        </p:tav>
                                        <p:tav tm="100000">
                                          <p:val>
                                            <p:strVal val="#ppt_h"/>
                                          </p:val>
                                        </p:tav>
                                      </p:tavLst>
                                    </p:anim>
                                    <p:animEffect transition="in" filter="fade">
                                      <p:cBhvr>
                                        <p:cTn id="21" dur="250"/>
                                        <p:tgtEl>
                                          <p:spTgt spid="14"/>
                                        </p:tgtEl>
                                      </p:cBhvr>
                                    </p:animEffect>
                                  </p:childTnLst>
                                </p:cTn>
                              </p:par>
                            </p:childTnLst>
                          </p:cTn>
                        </p:par>
                        <p:par>
                          <p:cTn id="22" fill="hold">
                            <p:stCondLst>
                              <p:cond delay="1750"/>
                            </p:stCondLst>
                            <p:childTnLst>
                              <p:par>
                                <p:cTn id="23" presetID="53" presetClass="entr" presetSubtype="16" fill="hold" grpId="0" nodeType="afterEffect">
                                  <p:stCondLst>
                                    <p:cond delay="500"/>
                                  </p:stCondLst>
                                  <p:childTnLst>
                                    <p:set>
                                      <p:cBhvr>
                                        <p:cTn id="24" dur="1" fill="hold">
                                          <p:stCondLst>
                                            <p:cond delay="0"/>
                                          </p:stCondLst>
                                        </p:cTn>
                                        <p:tgtEl>
                                          <p:spTgt spid="15"/>
                                        </p:tgtEl>
                                        <p:attrNameLst>
                                          <p:attrName>style.visibility</p:attrName>
                                        </p:attrNameLst>
                                      </p:cBhvr>
                                      <p:to>
                                        <p:strVal val="visible"/>
                                      </p:to>
                                    </p:set>
                                    <p:anim calcmode="lin" valueType="num">
                                      <p:cBhvr>
                                        <p:cTn id="25" dur="250" fill="hold"/>
                                        <p:tgtEl>
                                          <p:spTgt spid="15"/>
                                        </p:tgtEl>
                                        <p:attrNameLst>
                                          <p:attrName>ppt_w</p:attrName>
                                        </p:attrNameLst>
                                      </p:cBhvr>
                                      <p:tavLst>
                                        <p:tav tm="0">
                                          <p:val>
                                            <p:fltVal val="0"/>
                                          </p:val>
                                        </p:tav>
                                        <p:tav tm="100000">
                                          <p:val>
                                            <p:strVal val="#ppt_w"/>
                                          </p:val>
                                        </p:tav>
                                      </p:tavLst>
                                    </p:anim>
                                    <p:anim calcmode="lin" valueType="num">
                                      <p:cBhvr>
                                        <p:cTn id="26" dur="250" fill="hold"/>
                                        <p:tgtEl>
                                          <p:spTgt spid="15"/>
                                        </p:tgtEl>
                                        <p:attrNameLst>
                                          <p:attrName>ppt_h</p:attrName>
                                        </p:attrNameLst>
                                      </p:cBhvr>
                                      <p:tavLst>
                                        <p:tav tm="0">
                                          <p:val>
                                            <p:fltVal val="0"/>
                                          </p:val>
                                        </p:tav>
                                        <p:tav tm="100000">
                                          <p:val>
                                            <p:strVal val="#ppt_h"/>
                                          </p:val>
                                        </p:tav>
                                      </p:tavLst>
                                    </p:anim>
                                    <p:animEffect transition="in" filter="fade">
                                      <p:cBhvr>
                                        <p:cTn id="27" dur="25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99940-E4C7-0C93-342B-E88A490DAAAA}"/>
              </a:ext>
            </a:extLst>
          </p:cNvPr>
          <p:cNvSpPr>
            <a:spLocks noGrp="1"/>
          </p:cNvSpPr>
          <p:nvPr>
            <p:ph type="title"/>
          </p:nvPr>
        </p:nvSpPr>
        <p:spPr/>
        <p:txBody>
          <a:bodyPr/>
          <a:lstStyle/>
          <a:p>
            <a:r>
              <a:rPr lang="es-ES"/>
              <a:t>4 key terms to understand disaggregations in DHIS2</a:t>
            </a:r>
          </a:p>
        </p:txBody>
      </p:sp>
      <p:pic>
        <p:nvPicPr>
          <p:cNvPr id="2050" name="Picture 2" hidden="1">
            <a:extLst>
              <a:ext uri="{FF2B5EF4-FFF2-40B4-BE49-F238E27FC236}">
                <a16:creationId xmlns:a16="http://schemas.microsoft.com/office/drawing/2014/main" id="{84808F40-5154-AFB4-FCAE-A53C5BBA0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3160038"/>
            <a:ext cx="9306143" cy="17686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B436F4-F0D0-13C4-9E90-1A6EAE269B9B}"/>
              </a:ext>
            </a:extLst>
          </p:cNvPr>
          <p:cNvSpPr txBox="1"/>
          <p:nvPr/>
        </p:nvSpPr>
        <p:spPr>
          <a:xfrm>
            <a:off x="2133600" y="3317510"/>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5" name="TextBox 4">
            <a:extLst>
              <a:ext uri="{FF2B5EF4-FFF2-40B4-BE49-F238E27FC236}">
                <a16:creationId xmlns:a16="http://schemas.microsoft.com/office/drawing/2014/main" id="{3F3237D1-529D-5A18-E8C7-360E4E600FE8}"/>
              </a:ext>
            </a:extLst>
          </p:cNvPr>
          <p:cNvSpPr txBox="1"/>
          <p:nvPr/>
        </p:nvSpPr>
        <p:spPr>
          <a:xfrm>
            <a:off x="-3073710" y="241604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6" name="TextBox 5">
            <a:extLst>
              <a:ext uri="{FF2B5EF4-FFF2-40B4-BE49-F238E27FC236}">
                <a16:creationId xmlns:a16="http://schemas.microsoft.com/office/drawing/2014/main" id="{99E34105-BF79-7223-3F08-B397AE8FFE06}"/>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7" name="TextBox 6">
            <a:extLst>
              <a:ext uri="{FF2B5EF4-FFF2-40B4-BE49-F238E27FC236}">
                <a16:creationId xmlns:a16="http://schemas.microsoft.com/office/drawing/2014/main" id="{C122C026-1210-CF40-0E42-6F65F742684E}"/>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8" name="Oval 7">
            <a:extLst>
              <a:ext uri="{FF2B5EF4-FFF2-40B4-BE49-F238E27FC236}">
                <a16:creationId xmlns:a16="http://schemas.microsoft.com/office/drawing/2014/main" id="{19116F20-8B71-46AB-6726-06C4C36D32C1}"/>
              </a:ext>
            </a:extLst>
          </p:cNvPr>
          <p:cNvSpPr/>
          <p:nvPr/>
        </p:nvSpPr>
        <p:spPr>
          <a:xfrm>
            <a:off x="1910722" y="309076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9" name="Oval 8">
            <a:extLst>
              <a:ext uri="{FF2B5EF4-FFF2-40B4-BE49-F238E27FC236}">
                <a16:creationId xmlns:a16="http://schemas.microsoft.com/office/drawing/2014/main" id="{B5FD0A47-9902-EE96-345D-B15F80682EED}"/>
              </a:ext>
            </a:extLst>
          </p:cNvPr>
          <p:cNvSpPr/>
          <p:nvPr/>
        </p:nvSpPr>
        <p:spPr>
          <a:xfrm>
            <a:off x="-3300452" y="2186940"/>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0" name="Oval 9">
            <a:extLst>
              <a:ext uri="{FF2B5EF4-FFF2-40B4-BE49-F238E27FC236}">
                <a16:creationId xmlns:a16="http://schemas.microsoft.com/office/drawing/2014/main" id="{A3C0FE7C-E2D7-01C8-3DD3-6B19692189BA}"/>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1" name="Oval 10">
            <a:extLst>
              <a:ext uri="{FF2B5EF4-FFF2-40B4-BE49-F238E27FC236}">
                <a16:creationId xmlns:a16="http://schemas.microsoft.com/office/drawing/2014/main" id="{CCD62F0D-3320-ABE6-18BF-918964A9D25F}"/>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12" name="TextBox 11">
            <a:extLst>
              <a:ext uri="{FF2B5EF4-FFF2-40B4-BE49-F238E27FC236}">
                <a16:creationId xmlns:a16="http://schemas.microsoft.com/office/drawing/2014/main" id="{014C69C5-BBE9-2FA9-728C-C23F2EFA9A81}"/>
              </a:ext>
            </a:extLst>
          </p:cNvPr>
          <p:cNvSpPr txBox="1"/>
          <p:nvPr/>
        </p:nvSpPr>
        <p:spPr>
          <a:xfrm>
            <a:off x="6096000" y="3227657"/>
            <a:ext cx="4000500" cy="830997"/>
          </a:xfrm>
          <a:prstGeom prst="rect">
            <a:avLst/>
          </a:prstGeom>
          <a:noFill/>
        </p:spPr>
        <p:txBody>
          <a:bodyPr wrap="square" rtlCol="0">
            <a:spAutoFit/>
          </a:bodyPr>
          <a:lstStyle/>
          <a:p>
            <a:pPr>
              <a:buClr>
                <a:srgbClr val="008CCF"/>
              </a:buClr>
            </a:pPr>
            <a:r>
              <a:rPr lang="en-US" sz="2400">
                <a:solidFill>
                  <a:srgbClr val="000000"/>
                </a:solidFill>
              </a:rPr>
              <a:t>Individual options that make up a disaggregation</a:t>
            </a:r>
            <a:endParaRPr lang="es-ES" sz="2400"/>
          </a:p>
        </p:txBody>
      </p:sp>
    </p:spTree>
    <p:custDataLst>
      <p:tags r:id="rId1"/>
    </p:custDataLst>
    <p:extLst>
      <p:ext uri="{BB962C8B-B14F-4D97-AF65-F5344CB8AC3E}">
        <p14:creationId xmlns:p14="http://schemas.microsoft.com/office/powerpoint/2010/main" val="2189785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advTm="9720">
        <p159:morph option="byObject"/>
      </p:transition>
    </mc:Choice>
    <mc:Fallback xmlns="">
      <p:transition spd="slow" advClick="0" advTm="97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017B-B761-D56A-4CE8-420DE36800B5}"/>
              </a:ext>
            </a:extLst>
          </p:cNvPr>
          <p:cNvSpPr>
            <a:spLocks noGrp="1"/>
          </p:cNvSpPr>
          <p:nvPr>
            <p:ph type="title"/>
          </p:nvPr>
        </p:nvSpPr>
        <p:spPr/>
        <p:txBody>
          <a:bodyPr/>
          <a:lstStyle/>
          <a:p>
            <a:r>
              <a:rPr lang="es-ES"/>
              <a:t>4 key terms to understand disaggregations in DHIS2</a:t>
            </a:r>
          </a:p>
        </p:txBody>
      </p:sp>
      <p:sp>
        <p:nvSpPr>
          <p:cNvPr id="4" name="TextBox 3">
            <a:extLst>
              <a:ext uri="{FF2B5EF4-FFF2-40B4-BE49-F238E27FC236}">
                <a16:creationId xmlns:a16="http://schemas.microsoft.com/office/drawing/2014/main" id="{D30308C7-4AFE-BC3D-4AB6-65B33FBD6B97}"/>
              </a:ext>
            </a:extLst>
          </p:cNvPr>
          <p:cNvSpPr txBox="1"/>
          <p:nvPr/>
        </p:nvSpPr>
        <p:spPr>
          <a:xfrm>
            <a:off x="5111626" y="3978563"/>
            <a:ext cx="1940673" cy="1384995"/>
          </a:xfrm>
          <a:prstGeom prst="rect">
            <a:avLst/>
          </a:prstGeom>
          <a:noFill/>
        </p:spPr>
        <p:txBody>
          <a:bodyPr wrap="square" rtlCol="0">
            <a:spAutoFit/>
          </a:bodyPr>
          <a:lstStyle/>
          <a:p>
            <a:pPr marL="342900" indent="-342900" algn="l">
              <a:lnSpc>
                <a:spcPct val="125000"/>
              </a:lnSpc>
              <a:buClr>
                <a:srgbClr val="008CCF"/>
              </a:buClr>
              <a:buFont typeface="Rubik" pitchFamily="2" charset="-79"/>
              <a:buChar char="•"/>
            </a:pPr>
            <a:r>
              <a:rPr lang="nb-NO" sz="2400" dirty="0"/>
              <a:t>Male</a:t>
            </a:r>
          </a:p>
          <a:p>
            <a:pPr marL="342900" indent="-342900" algn="l">
              <a:lnSpc>
                <a:spcPct val="125000"/>
              </a:lnSpc>
              <a:buClr>
                <a:srgbClr val="008CCF"/>
              </a:buClr>
              <a:buFont typeface="Rubik" pitchFamily="2" charset="-79"/>
              <a:buChar char="•"/>
            </a:pPr>
            <a:r>
              <a:rPr lang="nb-NO" sz="2400" dirty="0"/>
              <a:t>Female</a:t>
            </a:r>
          </a:p>
          <a:p>
            <a:pPr marL="342900" indent="-342900" algn="l">
              <a:buClr>
                <a:srgbClr val="008CCF"/>
              </a:buClr>
              <a:buFont typeface="Rubik" pitchFamily="2" charset="-79"/>
              <a:buChar char="•"/>
            </a:pPr>
            <a:endParaRPr lang="en-US" sz="2400" dirty="0"/>
          </a:p>
        </p:txBody>
      </p:sp>
      <p:sp>
        <p:nvSpPr>
          <p:cNvPr id="7" name="TextBox 6">
            <a:extLst>
              <a:ext uri="{FF2B5EF4-FFF2-40B4-BE49-F238E27FC236}">
                <a16:creationId xmlns:a16="http://schemas.microsoft.com/office/drawing/2014/main" id="{E1410936-AE94-297F-75E9-4E67D36A04D6}"/>
              </a:ext>
            </a:extLst>
          </p:cNvPr>
          <p:cNvSpPr txBox="1"/>
          <p:nvPr/>
        </p:nvSpPr>
        <p:spPr>
          <a:xfrm>
            <a:off x="-3073710" y="241604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8" name="TextBox 7">
            <a:extLst>
              <a:ext uri="{FF2B5EF4-FFF2-40B4-BE49-F238E27FC236}">
                <a16:creationId xmlns:a16="http://schemas.microsoft.com/office/drawing/2014/main" id="{B9C9C3B0-D315-9A3A-6873-7052F57F0193}"/>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9" name="TextBox 8">
            <a:extLst>
              <a:ext uri="{FF2B5EF4-FFF2-40B4-BE49-F238E27FC236}">
                <a16:creationId xmlns:a16="http://schemas.microsoft.com/office/drawing/2014/main" id="{05AFD857-0055-2F0C-CD4C-CF9D66BA6A1D}"/>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10" name="Oval 9">
            <a:extLst>
              <a:ext uri="{FF2B5EF4-FFF2-40B4-BE49-F238E27FC236}">
                <a16:creationId xmlns:a16="http://schemas.microsoft.com/office/drawing/2014/main" id="{A2DF6F2A-4230-83C9-D21E-6DD708361B2E}"/>
              </a:ext>
            </a:extLst>
          </p:cNvPr>
          <p:cNvSpPr/>
          <p:nvPr/>
        </p:nvSpPr>
        <p:spPr>
          <a:xfrm>
            <a:off x="-3300452" y="2186940"/>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1" name="Oval 10">
            <a:extLst>
              <a:ext uri="{FF2B5EF4-FFF2-40B4-BE49-F238E27FC236}">
                <a16:creationId xmlns:a16="http://schemas.microsoft.com/office/drawing/2014/main" id="{D92E9DE9-FD5E-1B18-508F-3DC019139D24}"/>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2" name="Oval 11">
            <a:extLst>
              <a:ext uri="{FF2B5EF4-FFF2-40B4-BE49-F238E27FC236}">
                <a16:creationId xmlns:a16="http://schemas.microsoft.com/office/drawing/2014/main" id="{67EFD701-D627-E151-2F4A-8292647A6FA0}"/>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grpSp>
        <p:nvGrpSpPr>
          <p:cNvPr id="22" name="Group 14">
            <a:extLst>
              <a:ext uri="{FF2B5EF4-FFF2-40B4-BE49-F238E27FC236}">
                <a16:creationId xmlns:a16="http://schemas.microsoft.com/office/drawing/2014/main" id="{C3CB0CD8-4446-0FB8-7A6F-69003E427EBD}"/>
              </a:ext>
            </a:extLst>
          </p:cNvPr>
          <p:cNvGrpSpPr>
            <a:grpSpLocks noChangeAspect="1"/>
          </p:cNvGrpSpPr>
          <p:nvPr/>
        </p:nvGrpSpPr>
        <p:grpSpPr bwMode="auto">
          <a:xfrm>
            <a:off x="5218377" y="2736089"/>
            <a:ext cx="1727171" cy="1015694"/>
            <a:chOff x="4228" y="2221"/>
            <a:chExt cx="1056" cy="621"/>
          </a:xfrm>
        </p:grpSpPr>
        <p:sp>
          <p:nvSpPr>
            <p:cNvPr id="23" name="AutoShape 13">
              <a:extLst>
                <a:ext uri="{FF2B5EF4-FFF2-40B4-BE49-F238E27FC236}">
                  <a16:creationId xmlns:a16="http://schemas.microsoft.com/office/drawing/2014/main" id="{4A138C52-9208-2DBE-AFD3-B7C68EE5954E}"/>
                </a:ext>
              </a:extLst>
            </p:cNvPr>
            <p:cNvSpPr>
              <a:spLocks noChangeAspect="1" noChangeArrowheads="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C55BB223-A785-E41E-EE8B-D3308D9D7EEC}"/>
                </a:ext>
              </a:extLst>
            </p:cNvPr>
            <p:cNvSpPr>
              <a:spLocks noEditPoints="1"/>
            </p:cNvSpPr>
            <p:nvPr/>
          </p:nvSpPr>
          <p:spPr bwMode="auto">
            <a:xfrm>
              <a:off x="4228" y="2221"/>
              <a:ext cx="432" cy="622"/>
            </a:xfrm>
            <a:custGeom>
              <a:avLst/>
              <a:gdLst>
                <a:gd name="T0" fmla="*/ 755 w 4186"/>
                <a:gd name="T1" fmla="*/ 2092 h 6011"/>
                <a:gd name="T2" fmla="*/ 755 w 4186"/>
                <a:gd name="T3" fmla="*/ 2092 h 6011"/>
                <a:gd name="T4" fmla="*/ 2093 w 4186"/>
                <a:gd name="T5" fmla="*/ 754 h 6011"/>
                <a:gd name="T6" fmla="*/ 3431 w 4186"/>
                <a:gd name="T7" fmla="*/ 2092 h 6011"/>
                <a:gd name="T8" fmla="*/ 2093 w 4186"/>
                <a:gd name="T9" fmla="*/ 3430 h 6011"/>
                <a:gd name="T10" fmla="*/ 755 w 4186"/>
                <a:gd name="T11" fmla="*/ 2092 h 6011"/>
                <a:gd name="T12" fmla="*/ 4186 w 4186"/>
                <a:gd name="T13" fmla="*/ 2092 h 6011"/>
                <a:gd name="T14" fmla="*/ 4186 w 4186"/>
                <a:gd name="T15" fmla="*/ 2092 h 6011"/>
                <a:gd name="T16" fmla="*/ 2093 w 4186"/>
                <a:gd name="T17" fmla="*/ 0 h 6011"/>
                <a:gd name="T18" fmla="*/ 0 w 4186"/>
                <a:gd name="T19" fmla="*/ 2092 h 6011"/>
                <a:gd name="T20" fmla="*/ 1724 w 4186"/>
                <a:gd name="T21" fmla="*/ 4153 h 6011"/>
                <a:gd name="T22" fmla="*/ 1724 w 4186"/>
                <a:gd name="T23" fmla="*/ 4561 h 6011"/>
                <a:gd name="T24" fmla="*/ 1011 w 4186"/>
                <a:gd name="T25" fmla="*/ 4561 h 6011"/>
                <a:gd name="T26" fmla="*/ 1011 w 4186"/>
                <a:gd name="T27" fmla="*/ 5298 h 6011"/>
                <a:gd name="T28" fmla="*/ 1724 w 4186"/>
                <a:gd name="T29" fmla="*/ 5298 h 6011"/>
                <a:gd name="T30" fmla="*/ 1724 w 4186"/>
                <a:gd name="T31" fmla="*/ 6011 h 6011"/>
                <a:gd name="T32" fmla="*/ 2461 w 4186"/>
                <a:gd name="T33" fmla="*/ 6011 h 6011"/>
                <a:gd name="T34" fmla="*/ 2461 w 4186"/>
                <a:gd name="T35" fmla="*/ 5298 h 6011"/>
                <a:gd name="T36" fmla="*/ 3174 w 4186"/>
                <a:gd name="T37" fmla="*/ 5298 h 6011"/>
                <a:gd name="T38" fmla="*/ 3174 w 4186"/>
                <a:gd name="T39" fmla="*/ 4561 h 6011"/>
                <a:gd name="T40" fmla="*/ 2461 w 4186"/>
                <a:gd name="T41" fmla="*/ 4561 h 6011"/>
                <a:gd name="T42" fmla="*/ 2461 w 4186"/>
                <a:gd name="T43" fmla="*/ 4153 h 6011"/>
                <a:gd name="T44" fmla="*/ 4186 w 4186"/>
                <a:gd name="T45" fmla="*/ 2092 h 6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6" h="6011">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04507277-96B3-D6C1-F025-891CCD0D715E}"/>
                </a:ext>
              </a:extLst>
            </p:cNvPr>
            <p:cNvSpPr>
              <a:spLocks noEditPoints="1"/>
            </p:cNvSpPr>
            <p:nvPr/>
          </p:nvSpPr>
          <p:spPr bwMode="auto">
            <a:xfrm>
              <a:off x="4735" y="2273"/>
              <a:ext cx="550" cy="551"/>
            </a:xfrm>
            <a:custGeom>
              <a:avLst/>
              <a:gdLst>
                <a:gd name="T0" fmla="*/ 2093 w 5323"/>
                <a:gd name="T1" fmla="*/ 4567 h 5322"/>
                <a:gd name="T2" fmla="*/ 2093 w 5323"/>
                <a:gd name="T3" fmla="*/ 4567 h 5322"/>
                <a:gd name="T4" fmla="*/ 755 w 5323"/>
                <a:gd name="T5" fmla="*/ 3229 h 5322"/>
                <a:gd name="T6" fmla="*/ 2093 w 5323"/>
                <a:gd name="T7" fmla="*/ 1891 h 5322"/>
                <a:gd name="T8" fmla="*/ 3431 w 5323"/>
                <a:gd name="T9" fmla="*/ 3229 h 5322"/>
                <a:gd name="T10" fmla="*/ 2093 w 5323"/>
                <a:gd name="T11" fmla="*/ 4567 h 5322"/>
                <a:gd name="T12" fmla="*/ 4586 w 5323"/>
                <a:gd name="T13" fmla="*/ 0 h 5322"/>
                <a:gd name="T14" fmla="*/ 4586 w 5323"/>
                <a:gd name="T15" fmla="*/ 0 h 5322"/>
                <a:gd name="T16" fmla="*/ 3160 w 5323"/>
                <a:gd name="T17" fmla="*/ 0 h 5322"/>
                <a:gd name="T18" fmla="*/ 3160 w 5323"/>
                <a:gd name="T19" fmla="*/ 737 h 5322"/>
                <a:gd name="T20" fmla="*/ 4065 w 5323"/>
                <a:gd name="T21" fmla="*/ 737 h 5322"/>
                <a:gd name="T22" fmla="*/ 3290 w 5323"/>
                <a:gd name="T23" fmla="*/ 1512 h 5322"/>
                <a:gd name="T24" fmla="*/ 2093 w 5323"/>
                <a:gd name="T25" fmla="*/ 1135 h 5322"/>
                <a:gd name="T26" fmla="*/ 0 w 5323"/>
                <a:gd name="T27" fmla="*/ 3229 h 5322"/>
                <a:gd name="T28" fmla="*/ 2093 w 5323"/>
                <a:gd name="T29" fmla="*/ 5322 h 5322"/>
                <a:gd name="T30" fmla="*/ 4186 w 5323"/>
                <a:gd name="T31" fmla="*/ 3229 h 5322"/>
                <a:gd name="T32" fmla="*/ 3811 w 5323"/>
                <a:gd name="T33" fmla="*/ 2033 h 5322"/>
                <a:gd name="T34" fmla="*/ 4586 w 5323"/>
                <a:gd name="T35" fmla="*/ 1258 h 5322"/>
                <a:gd name="T36" fmla="*/ 4586 w 5323"/>
                <a:gd name="T37" fmla="*/ 2163 h 5322"/>
                <a:gd name="T38" fmla="*/ 5323 w 5323"/>
                <a:gd name="T39" fmla="*/ 2163 h 5322"/>
                <a:gd name="T40" fmla="*/ 5323 w 5323"/>
                <a:gd name="T41" fmla="*/ 737 h 5322"/>
                <a:gd name="T42" fmla="*/ 5323 w 5323"/>
                <a:gd name="T43" fmla="*/ 0 h 5322"/>
                <a:gd name="T44" fmla="*/ 4586 w 5323"/>
                <a:gd name="T45"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3" h="5322">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9" name="TextBox 28">
            <a:extLst>
              <a:ext uri="{FF2B5EF4-FFF2-40B4-BE49-F238E27FC236}">
                <a16:creationId xmlns:a16="http://schemas.microsoft.com/office/drawing/2014/main" id="{65E1B5E7-5863-A2DD-B2B2-C64D8919509B}"/>
              </a:ext>
            </a:extLst>
          </p:cNvPr>
          <p:cNvSpPr txBox="1"/>
          <p:nvPr/>
        </p:nvSpPr>
        <p:spPr>
          <a:xfrm>
            <a:off x="2133600" y="1504755"/>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30" name="Oval 29">
            <a:extLst>
              <a:ext uri="{FF2B5EF4-FFF2-40B4-BE49-F238E27FC236}">
                <a16:creationId xmlns:a16="http://schemas.microsoft.com/office/drawing/2014/main" id="{4B3879AA-803E-15D9-5A62-63EFBFFE0C51}"/>
              </a:ext>
            </a:extLst>
          </p:cNvPr>
          <p:cNvSpPr/>
          <p:nvPr/>
        </p:nvSpPr>
        <p:spPr>
          <a:xfrm>
            <a:off x="1910722" y="1278013"/>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31" name="TextBox 30">
            <a:extLst>
              <a:ext uri="{FF2B5EF4-FFF2-40B4-BE49-F238E27FC236}">
                <a16:creationId xmlns:a16="http://schemas.microsoft.com/office/drawing/2014/main" id="{F6545430-DC9C-AF23-01E1-1BB1B562AB6F}"/>
              </a:ext>
            </a:extLst>
          </p:cNvPr>
          <p:cNvSpPr txBox="1"/>
          <p:nvPr/>
        </p:nvSpPr>
        <p:spPr>
          <a:xfrm>
            <a:off x="6096000" y="1414902"/>
            <a:ext cx="4000500" cy="830997"/>
          </a:xfrm>
          <a:prstGeom prst="rect">
            <a:avLst/>
          </a:prstGeom>
          <a:noFill/>
        </p:spPr>
        <p:txBody>
          <a:bodyPr wrap="square" rtlCol="0">
            <a:spAutoFit/>
          </a:bodyPr>
          <a:lstStyle/>
          <a:p>
            <a:pPr>
              <a:buClr>
                <a:srgbClr val="008CCF"/>
              </a:buClr>
            </a:pPr>
            <a:r>
              <a:rPr lang="en-US" sz="2400">
                <a:solidFill>
                  <a:srgbClr val="000000"/>
                </a:solidFill>
              </a:rPr>
              <a:t>Individual options that make up a disaggregation</a:t>
            </a:r>
            <a:endParaRPr lang="es-ES" sz="2400"/>
          </a:p>
        </p:txBody>
      </p:sp>
    </p:spTree>
    <p:custDataLst>
      <p:tags r:id="rId1"/>
    </p:custDataLst>
    <p:extLst>
      <p:ext uri="{BB962C8B-B14F-4D97-AF65-F5344CB8AC3E}">
        <p14:creationId xmlns:p14="http://schemas.microsoft.com/office/powerpoint/2010/main" val="1583948674"/>
      </p:ext>
    </p:extLst>
  </p:cSld>
  <p:clrMapOvr>
    <a:masterClrMapping/>
  </p:clrMapOvr>
  <mc:AlternateContent xmlns:mc="http://schemas.openxmlformats.org/markup-compatibility/2006" xmlns:p159="http://schemas.microsoft.com/office/powerpoint/2015/09/main">
    <mc:Choice Requires="p159">
      <p:transition spd="slow" advClick="0" advTm="9888">
        <p159:morph option="byObject"/>
      </p:transition>
    </mc:Choice>
    <mc:Fallback xmlns="">
      <p:transition spd="slow" advClick="0" advTm="98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017B-B761-D56A-4CE8-420DE36800B5}"/>
              </a:ext>
            </a:extLst>
          </p:cNvPr>
          <p:cNvSpPr>
            <a:spLocks noGrp="1"/>
          </p:cNvSpPr>
          <p:nvPr>
            <p:ph type="title"/>
          </p:nvPr>
        </p:nvSpPr>
        <p:spPr/>
        <p:txBody>
          <a:bodyPr/>
          <a:lstStyle/>
          <a:p>
            <a:r>
              <a:rPr lang="es-ES"/>
              <a:t>4 key terms to understand disaggregations in DHIS2</a:t>
            </a:r>
          </a:p>
        </p:txBody>
      </p:sp>
      <p:sp>
        <p:nvSpPr>
          <p:cNvPr id="7" name="TextBox 6">
            <a:extLst>
              <a:ext uri="{FF2B5EF4-FFF2-40B4-BE49-F238E27FC236}">
                <a16:creationId xmlns:a16="http://schemas.microsoft.com/office/drawing/2014/main" id="{E1410936-AE94-297F-75E9-4E67D36A04D6}"/>
              </a:ext>
            </a:extLst>
          </p:cNvPr>
          <p:cNvSpPr txBox="1"/>
          <p:nvPr/>
        </p:nvSpPr>
        <p:spPr>
          <a:xfrm>
            <a:off x="-3073710" y="241604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8" name="TextBox 7">
            <a:extLst>
              <a:ext uri="{FF2B5EF4-FFF2-40B4-BE49-F238E27FC236}">
                <a16:creationId xmlns:a16="http://schemas.microsoft.com/office/drawing/2014/main" id="{B9C9C3B0-D315-9A3A-6873-7052F57F0193}"/>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9" name="TextBox 8">
            <a:extLst>
              <a:ext uri="{FF2B5EF4-FFF2-40B4-BE49-F238E27FC236}">
                <a16:creationId xmlns:a16="http://schemas.microsoft.com/office/drawing/2014/main" id="{05AFD857-0055-2F0C-CD4C-CF9D66BA6A1D}"/>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10" name="Oval 9">
            <a:extLst>
              <a:ext uri="{FF2B5EF4-FFF2-40B4-BE49-F238E27FC236}">
                <a16:creationId xmlns:a16="http://schemas.microsoft.com/office/drawing/2014/main" id="{A2DF6F2A-4230-83C9-D21E-6DD708361B2E}"/>
              </a:ext>
            </a:extLst>
          </p:cNvPr>
          <p:cNvSpPr/>
          <p:nvPr/>
        </p:nvSpPr>
        <p:spPr>
          <a:xfrm>
            <a:off x="-3300452" y="2186940"/>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1" name="Oval 10">
            <a:extLst>
              <a:ext uri="{FF2B5EF4-FFF2-40B4-BE49-F238E27FC236}">
                <a16:creationId xmlns:a16="http://schemas.microsoft.com/office/drawing/2014/main" id="{D92E9DE9-FD5E-1B18-508F-3DC019139D24}"/>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2" name="Oval 11">
            <a:extLst>
              <a:ext uri="{FF2B5EF4-FFF2-40B4-BE49-F238E27FC236}">
                <a16:creationId xmlns:a16="http://schemas.microsoft.com/office/drawing/2014/main" id="{67EFD701-D627-E151-2F4A-8292647A6FA0}"/>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29" name="TextBox 28">
            <a:extLst>
              <a:ext uri="{FF2B5EF4-FFF2-40B4-BE49-F238E27FC236}">
                <a16:creationId xmlns:a16="http://schemas.microsoft.com/office/drawing/2014/main" id="{65E1B5E7-5863-A2DD-B2B2-C64D8919509B}"/>
              </a:ext>
            </a:extLst>
          </p:cNvPr>
          <p:cNvSpPr txBox="1"/>
          <p:nvPr/>
        </p:nvSpPr>
        <p:spPr>
          <a:xfrm>
            <a:off x="2133600" y="1504755"/>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30" name="Oval 29">
            <a:extLst>
              <a:ext uri="{FF2B5EF4-FFF2-40B4-BE49-F238E27FC236}">
                <a16:creationId xmlns:a16="http://schemas.microsoft.com/office/drawing/2014/main" id="{4B3879AA-803E-15D9-5A62-63EFBFFE0C51}"/>
              </a:ext>
            </a:extLst>
          </p:cNvPr>
          <p:cNvSpPr/>
          <p:nvPr/>
        </p:nvSpPr>
        <p:spPr>
          <a:xfrm>
            <a:off x="1910722" y="1278013"/>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31" name="TextBox 30">
            <a:extLst>
              <a:ext uri="{FF2B5EF4-FFF2-40B4-BE49-F238E27FC236}">
                <a16:creationId xmlns:a16="http://schemas.microsoft.com/office/drawing/2014/main" id="{F6545430-DC9C-AF23-01E1-1BB1B562AB6F}"/>
              </a:ext>
            </a:extLst>
          </p:cNvPr>
          <p:cNvSpPr txBox="1"/>
          <p:nvPr/>
        </p:nvSpPr>
        <p:spPr>
          <a:xfrm>
            <a:off x="6096000" y="1414902"/>
            <a:ext cx="4000500" cy="830997"/>
          </a:xfrm>
          <a:prstGeom prst="rect">
            <a:avLst/>
          </a:prstGeom>
          <a:noFill/>
        </p:spPr>
        <p:txBody>
          <a:bodyPr wrap="square" rtlCol="0">
            <a:spAutoFit/>
          </a:bodyPr>
          <a:lstStyle/>
          <a:p>
            <a:pPr>
              <a:buClr>
                <a:srgbClr val="008CCF"/>
              </a:buClr>
            </a:pPr>
            <a:r>
              <a:rPr lang="en-US" sz="2400">
                <a:solidFill>
                  <a:srgbClr val="000000"/>
                </a:solidFill>
              </a:rPr>
              <a:t>Individual options that make up a disaggregation</a:t>
            </a:r>
            <a:endParaRPr lang="es-ES" sz="2400"/>
          </a:p>
        </p:txBody>
      </p:sp>
      <p:pic>
        <p:nvPicPr>
          <p:cNvPr id="5122" name="Picture 2">
            <a:extLst>
              <a:ext uri="{FF2B5EF4-FFF2-40B4-BE49-F238E27FC236}">
                <a16:creationId xmlns:a16="http://schemas.microsoft.com/office/drawing/2014/main" id="{2A8F3152-16C0-B27A-055F-5FF121266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2809" y="2965968"/>
            <a:ext cx="8370341" cy="159079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3A17835F-D5F5-35B5-9B7E-278B82058D3D}"/>
              </a:ext>
            </a:extLst>
          </p:cNvPr>
          <p:cNvSpPr/>
          <p:nvPr/>
        </p:nvSpPr>
        <p:spPr>
          <a:xfrm>
            <a:off x="6663367" y="3385209"/>
            <a:ext cx="3368843" cy="294773"/>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738450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21" advClick="0" advTm="15888">
        <p159:morph option="byObject"/>
      </p:transition>
    </mc:Choice>
    <mc:Fallback xmlns="">
      <p:transition spd="med" advClick="0" advTm="15888">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14:bounceEnd="40000">
                                          <p:cBhvr additive="base">
                                            <p:cTn id="7" dur="500" fill="hold"/>
                                            <p:tgtEl>
                                              <p:spTgt spid="512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017B-B761-D56A-4CE8-420DE36800B5}"/>
              </a:ext>
            </a:extLst>
          </p:cNvPr>
          <p:cNvSpPr>
            <a:spLocks noGrp="1"/>
          </p:cNvSpPr>
          <p:nvPr>
            <p:ph type="title"/>
          </p:nvPr>
        </p:nvSpPr>
        <p:spPr/>
        <p:txBody>
          <a:bodyPr/>
          <a:lstStyle/>
          <a:p>
            <a:r>
              <a:rPr lang="es-ES"/>
              <a:t>4 key terms to understand disaggregations in DHIS2</a:t>
            </a:r>
          </a:p>
        </p:txBody>
      </p:sp>
      <p:sp>
        <p:nvSpPr>
          <p:cNvPr id="7" name="TextBox 6">
            <a:extLst>
              <a:ext uri="{FF2B5EF4-FFF2-40B4-BE49-F238E27FC236}">
                <a16:creationId xmlns:a16="http://schemas.microsoft.com/office/drawing/2014/main" id="{E1410936-AE94-297F-75E9-4E67D36A04D6}"/>
              </a:ext>
            </a:extLst>
          </p:cNvPr>
          <p:cNvSpPr txBox="1"/>
          <p:nvPr/>
        </p:nvSpPr>
        <p:spPr>
          <a:xfrm>
            <a:off x="-3073710" y="2416049"/>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Categories</a:t>
            </a:r>
          </a:p>
        </p:txBody>
      </p:sp>
      <p:sp>
        <p:nvSpPr>
          <p:cNvPr id="8" name="TextBox 7">
            <a:extLst>
              <a:ext uri="{FF2B5EF4-FFF2-40B4-BE49-F238E27FC236}">
                <a16:creationId xmlns:a16="http://schemas.microsoft.com/office/drawing/2014/main" id="{B9C9C3B0-D315-9A3A-6873-7052F57F0193}"/>
              </a:ext>
            </a:extLst>
          </p:cNvPr>
          <p:cNvSpPr txBox="1"/>
          <p:nvPr/>
        </p:nvSpPr>
        <p:spPr>
          <a:xfrm>
            <a:off x="-3087119" y="3311536"/>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combination</a:t>
            </a:r>
          </a:p>
        </p:txBody>
      </p:sp>
      <p:sp>
        <p:nvSpPr>
          <p:cNvPr id="9" name="TextBox 8">
            <a:extLst>
              <a:ext uri="{FF2B5EF4-FFF2-40B4-BE49-F238E27FC236}">
                <a16:creationId xmlns:a16="http://schemas.microsoft.com/office/drawing/2014/main" id="{05AFD857-0055-2F0C-CD4C-CF9D66BA6A1D}"/>
              </a:ext>
            </a:extLst>
          </p:cNvPr>
          <p:cNvSpPr txBox="1"/>
          <p:nvPr/>
        </p:nvSpPr>
        <p:spPr>
          <a:xfrm>
            <a:off x="-2973658" y="4268127"/>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 combinations</a:t>
            </a:r>
          </a:p>
        </p:txBody>
      </p:sp>
      <p:sp>
        <p:nvSpPr>
          <p:cNvPr id="10" name="Oval 9">
            <a:extLst>
              <a:ext uri="{FF2B5EF4-FFF2-40B4-BE49-F238E27FC236}">
                <a16:creationId xmlns:a16="http://schemas.microsoft.com/office/drawing/2014/main" id="{A2DF6F2A-4230-83C9-D21E-6DD708361B2E}"/>
              </a:ext>
            </a:extLst>
          </p:cNvPr>
          <p:cNvSpPr/>
          <p:nvPr/>
        </p:nvSpPr>
        <p:spPr>
          <a:xfrm>
            <a:off x="-3300452" y="2186940"/>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1" name="Oval 10">
            <a:extLst>
              <a:ext uri="{FF2B5EF4-FFF2-40B4-BE49-F238E27FC236}">
                <a16:creationId xmlns:a16="http://schemas.microsoft.com/office/drawing/2014/main" id="{D92E9DE9-FD5E-1B18-508F-3DC019139D24}"/>
              </a:ext>
            </a:extLst>
          </p:cNvPr>
          <p:cNvSpPr/>
          <p:nvPr/>
        </p:nvSpPr>
        <p:spPr>
          <a:xfrm>
            <a:off x="-3313172" y="308589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2" name="Oval 11">
            <a:extLst>
              <a:ext uri="{FF2B5EF4-FFF2-40B4-BE49-F238E27FC236}">
                <a16:creationId xmlns:a16="http://schemas.microsoft.com/office/drawing/2014/main" id="{67EFD701-D627-E151-2F4A-8292647A6FA0}"/>
              </a:ext>
            </a:extLst>
          </p:cNvPr>
          <p:cNvSpPr/>
          <p:nvPr/>
        </p:nvSpPr>
        <p:spPr>
          <a:xfrm>
            <a:off x="-3200400" y="404435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29" name="TextBox 28">
            <a:extLst>
              <a:ext uri="{FF2B5EF4-FFF2-40B4-BE49-F238E27FC236}">
                <a16:creationId xmlns:a16="http://schemas.microsoft.com/office/drawing/2014/main" id="{65E1B5E7-5863-A2DD-B2B2-C64D8919509B}"/>
              </a:ext>
            </a:extLst>
          </p:cNvPr>
          <p:cNvSpPr txBox="1"/>
          <p:nvPr/>
        </p:nvSpPr>
        <p:spPr>
          <a:xfrm>
            <a:off x="2133600" y="1504755"/>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2300"/>
              <a:t>Category options</a:t>
            </a:r>
          </a:p>
        </p:txBody>
      </p:sp>
      <p:sp>
        <p:nvSpPr>
          <p:cNvPr id="30" name="Oval 29">
            <a:extLst>
              <a:ext uri="{FF2B5EF4-FFF2-40B4-BE49-F238E27FC236}">
                <a16:creationId xmlns:a16="http://schemas.microsoft.com/office/drawing/2014/main" id="{4B3879AA-803E-15D9-5A62-63EFBFFE0C51}"/>
              </a:ext>
            </a:extLst>
          </p:cNvPr>
          <p:cNvSpPr/>
          <p:nvPr/>
        </p:nvSpPr>
        <p:spPr>
          <a:xfrm>
            <a:off x="1910722" y="1278013"/>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31" name="TextBox 30">
            <a:extLst>
              <a:ext uri="{FF2B5EF4-FFF2-40B4-BE49-F238E27FC236}">
                <a16:creationId xmlns:a16="http://schemas.microsoft.com/office/drawing/2014/main" id="{F6545430-DC9C-AF23-01E1-1BB1B562AB6F}"/>
              </a:ext>
            </a:extLst>
          </p:cNvPr>
          <p:cNvSpPr txBox="1"/>
          <p:nvPr/>
        </p:nvSpPr>
        <p:spPr>
          <a:xfrm>
            <a:off x="6096000" y="1414902"/>
            <a:ext cx="4000500" cy="830997"/>
          </a:xfrm>
          <a:prstGeom prst="rect">
            <a:avLst/>
          </a:prstGeom>
          <a:noFill/>
        </p:spPr>
        <p:txBody>
          <a:bodyPr wrap="square" rtlCol="0">
            <a:spAutoFit/>
          </a:bodyPr>
          <a:lstStyle/>
          <a:p>
            <a:pPr>
              <a:buClr>
                <a:srgbClr val="008CCF"/>
              </a:buClr>
            </a:pPr>
            <a:r>
              <a:rPr lang="en-US" sz="2400">
                <a:solidFill>
                  <a:srgbClr val="000000"/>
                </a:solidFill>
              </a:rPr>
              <a:t>Individual options that make up a disaggregation</a:t>
            </a:r>
            <a:endParaRPr lang="es-ES" sz="2400"/>
          </a:p>
        </p:txBody>
      </p:sp>
      <p:sp>
        <p:nvSpPr>
          <p:cNvPr id="14" name="TextBox 13">
            <a:extLst>
              <a:ext uri="{FF2B5EF4-FFF2-40B4-BE49-F238E27FC236}">
                <a16:creationId xmlns:a16="http://schemas.microsoft.com/office/drawing/2014/main" id="{A5E938A1-BC77-D913-8B77-FC17069E4030}"/>
              </a:ext>
            </a:extLst>
          </p:cNvPr>
          <p:cNvSpPr txBox="1"/>
          <p:nvPr/>
        </p:nvSpPr>
        <p:spPr>
          <a:xfrm>
            <a:off x="3349734" y="3951616"/>
            <a:ext cx="1940673" cy="1384995"/>
          </a:xfrm>
          <a:prstGeom prst="rect">
            <a:avLst/>
          </a:prstGeom>
          <a:noFill/>
        </p:spPr>
        <p:txBody>
          <a:bodyPr wrap="square" rtlCol="0">
            <a:spAutoFit/>
          </a:bodyPr>
          <a:lstStyle/>
          <a:p>
            <a:pPr marL="342900" indent="-342900" algn="l">
              <a:lnSpc>
                <a:spcPct val="125000"/>
              </a:lnSpc>
              <a:buClr>
                <a:srgbClr val="008CCF"/>
              </a:buClr>
              <a:buFont typeface="Rubik" pitchFamily="2" charset="-79"/>
              <a:buChar char="•"/>
            </a:pPr>
            <a:r>
              <a:rPr lang="nb-NO" sz="2400" dirty="0"/>
              <a:t>Male</a:t>
            </a:r>
          </a:p>
          <a:p>
            <a:pPr marL="342900" indent="-342900" algn="l">
              <a:lnSpc>
                <a:spcPct val="125000"/>
              </a:lnSpc>
              <a:buClr>
                <a:srgbClr val="008CCF"/>
              </a:buClr>
              <a:buFont typeface="Rubik" pitchFamily="2" charset="-79"/>
              <a:buChar char="•"/>
            </a:pPr>
            <a:r>
              <a:rPr lang="nb-NO" sz="2400" dirty="0"/>
              <a:t>Female</a:t>
            </a:r>
          </a:p>
          <a:p>
            <a:pPr marL="342900" indent="-342900" algn="l">
              <a:buClr>
                <a:srgbClr val="008CCF"/>
              </a:buClr>
              <a:buFont typeface="Rubik" pitchFamily="2" charset="-79"/>
              <a:buChar char="•"/>
            </a:pPr>
            <a:endParaRPr lang="en-US" sz="2400" dirty="0"/>
          </a:p>
        </p:txBody>
      </p:sp>
      <p:grpSp>
        <p:nvGrpSpPr>
          <p:cNvPr id="15" name="Group 14">
            <a:extLst>
              <a:ext uri="{FF2B5EF4-FFF2-40B4-BE49-F238E27FC236}">
                <a16:creationId xmlns:a16="http://schemas.microsoft.com/office/drawing/2014/main" id="{DB02E020-EF51-07E2-7727-88D3528E844E}"/>
              </a:ext>
            </a:extLst>
          </p:cNvPr>
          <p:cNvGrpSpPr>
            <a:grpSpLocks noChangeAspect="1"/>
          </p:cNvGrpSpPr>
          <p:nvPr/>
        </p:nvGrpSpPr>
        <p:grpSpPr bwMode="auto">
          <a:xfrm>
            <a:off x="3456485" y="2709142"/>
            <a:ext cx="1727171" cy="1015694"/>
            <a:chOff x="4228" y="2221"/>
            <a:chExt cx="1056" cy="621"/>
          </a:xfrm>
        </p:grpSpPr>
        <p:sp>
          <p:nvSpPr>
            <p:cNvPr id="16" name="AutoShape 13">
              <a:extLst>
                <a:ext uri="{FF2B5EF4-FFF2-40B4-BE49-F238E27FC236}">
                  <a16:creationId xmlns:a16="http://schemas.microsoft.com/office/drawing/2014/main" id="{4D3E8BBA-06AB-CE99-124A-A7B86E852E81}"/>
                </a:ext>
              </a:extLst>
            </p:cNvPr>
            <p:cNvSpPr>
              <a:spLocks noChangeAspect="1" noChangeArrowheads="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F3BC26BB-3E74-073D-2872-33EFE4214B94}"/>
                </a:ext>
              </a:extLst>
            </p:cNvPr>
            <p:cNvSpPr>
              <a:spLocks noEditPoints="1"/>
            </p:cNvSpPr>
            <p:nvPr/>
          </p:nvSpPr>
          <p:spPr bwMode="auto">
            <a:xfrm>
              <a:off x="4228" y="2221"/>
              <a:ext cx="432" cy="622"/>
            </a:xfrm>
            <a:custGeom>
              <a:avLst/>
              <a:gdLst>
                <a:gd name="T0" fmla="*/ 755 w 4186"/>
                <a:gd name="T1" fmla="*/ 2092 h 6011"/>
                <a:gd name="T2" fmla="*/ 755 w 4186"/>
                <a:gd name="T3" fmla="*/ 2092 h 6011"/>
                <a:gd name="T4" fmla="*/ 2093 w 4186"/>
                <a:gd name="T5" fmla="*/ 754 h 6011"/>
                <a:gd name="T6" fmla="*/ 3431 w 4186"/>
                <a:gd name="T7" fmla="*/ 2092 h 6011"/>
                <a:gd name="T8" fmla="*/ 2093 w 4186"/>
                <a:gd name="T9" fmla="*/ 3430 h 6011"/>
                <a:gd name="T10" fmla="*/ 755 w 4186"/>
                <a:gd name="T11" fmla="*/ 2092 h 6011"/>
                <a:gd name="T12" fmla="*/ 4186 w 4186"/>
                <a:gd name="T13" fmla="*/ 2092 h 6011"/>
                <a:gd name="T14" fmla="*/ 4186 w 4186"/>
                <a:gd name="T15" fmla="*/ 2092 h 6011"/>
                <a:gd name="T16" fmla="*/ 2093 w 4186"/>
                <a:gd name="T17" fmla="*/ 0 h 6011"/>
                <a:gd name="T18" fmla="*/ 0 w 4186"/>
                <a:gd name="T19" fmla="*/ 2092 h 6011"/>
                <a:gd name="T20" fmla="*/ 1724 w 4186"/>
                <a:gd name="T21" fmla="*/ 4153 h 6011"/>
                <a:gd name="T22" fmla="*/ 1724 w 4186"/>
                <a:gd name="T23" fmla="*/ 4561 h 6011"/>
                <a:gd name="T24" fmla="*/ 1011 w 4186"/>
                <a:gd name="T25" fmla="*/ 4561 h 6011"/>
                <a:gd name="T26" fmla="*/ 1011 w 4186"/>
                <a:gd name="T27" fmla="*/ 5298 h 6011"/>
                <a:gd name="T28" fmla="*/ 1724 w 4186"/>
                <a:gd name="T29" fmla="*/ 5298 h 6011"/>
                <a:gd name="T30" fmla="*/ 1724 w 4186"/>
                <a:gd name="T31" fmla="*/ 6011 h 6011"/>
                <a:gd name="T32" fmla="*/ 2461 w 4186"/>
                <a:gd name="T33" fmla="*/ 6011 h 6011"/>
                <a:gd name="T34" fmla="*/ 2461 w 4186"/>
                <a:gd name="T35" fmla="*/ 5298 h 6011"/>
                <a:gd name="T36" fmla="*/ 3174 w 4186"/>
                <a:gd name="T37" fmla="*/ 5298 h 6011"/>
                <a:gd name="T38" fmla="*/ 3174 w 4186"/>
                <a:gd name="T39" fmla="*/ 4561 h 6011"/>
                <a:gd name="T40" fmla="*/ 2461 w 4186"/>
                <a:gd name="T41" fmla="*/ 4561 h 6011"/>
                <a:gd name="T42" fmla="*/ 2461 w 4186"/>
                <a:gd name="T43" fmla="*/ 4153 h 6011"/>
                <a:gd name="T44" fmla="*/ 4186 w 4186"/>
                <a:gd name="T45" fmla="*/ 2092 h 6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6" h="6011">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082D57FF-AE91-BCD5-1586-AA6D6AAB8E13}"/>
                </a:ext>
              </a:extLst>
            </p:cNvPr>
            <p:cNvSpPr>
              <a:spLocks noEditPoints="1"/>
            </p:cNvSpPr>
            <p:nvPr/>
          </p:nvSpPr>
          <p:spPr bwMode="auto">
            <a:xfrm>
              <a:off x="4735" y="2273"/>
              <a:ext cx="550" cy="551"/>
            </a:xfrm>
            <a:custGeom>
              <a:avLst/>
              <a:gdLst>
                <a:gd name="T0" fmla="*/ 2093 w 5323"/>
                <a:gd name="T1" fmla="*/ 4567 h 5322"/>
                <a:gd name="T2" fmla="*/ 2093 w 5323"/>
                <a:gd name="T3" fmla="*/ 4567 h 5322"/>
                <a:gd name="T4" fmla="*/ 755 w 5323"/>
                <a:gd name="T5" fmla="*/ 3229 h 5322"/>
                <a:gd name="T6" fmla="*/ 2093 w 5323"/>
                <a:gd name="T7" fmla="*/ 1891 h 5322"/>
                <a:gd name="T8" fmla="*/ 3431 w 5323"/>
                <a:gd name="T9" fmla="*/ 3229 h 5322"/>
                <a:gd name="T10" fmla="*/ 2093 w 5323"/>
                <a:gd name="T11" fmla="*/ 4567 h 5322"/>
                <a:gd name="T12" fmla="*/ 4586 w 5323"/>
                <a:gd name="T13" fmla="*/ 0 h 5322"/>
                <a:gd name="T14" fmla="*/ 4586 w 5323"/>
                <a:gd name="T15" fmla="*/ 0 h 5322"/>
                <a:gd name="T16" fmla="*/ 3160 w 5323"/>
                <a:gd name="T17" fmla="*/ 0 h 5322"/>
                <a:gd name="T18" fmla="*/ 3160 w 5323"/>
                <a:gd name="T19" fmla="*/ 737 h 5322"/>
                <a:gd name="T20" fmla="*/ 4065 w 5323"/>
                <a:gd name="T21" fmla="*/ 737 h 5322"/>
                <a:gd name="T22" fmla="*/ 3290 w 5323"/>
                <a:gd name="T23" fmla="*/ 1512 h 5322"/>
                <a:gd name="T24" fmla="*/ 2093 w 5323"/>
                <a:gd name="T25" fmla="*/ 1135 h 5322"/>
                <a:gd name="T26" fmla="*/ 0 w 5323"/>
                <a:gd name="T27" fmla="*/ 3229 h 5322"/>
                <a:gd name="T28" fmla="*/ 2093 w 5323"/>
                <a:gd name="T29" fmla="*/ 5322 h 5322"/>
                <a:gd name="T30" fmla="*/ 4186 w 5323"/>
                <a:gd name="T31" fmla="*/ 3229 h 5322"/>
                <a:gd name="T32" fmla="*/ 3811 w 5323"/>
                <a:gd name="T33" fmla="*/ 2033 h 5322"/>
                <a:gd name="T34" fmla="*/ 4586 w 5323"/>
                <a:gd name="T35" fmla="*/ 1258 h 5322"/>
                <a:gd name="T36" fmla="*/ 4586 w 5323"/>
                <a:gd name="T37" fmla="*/ 2163 h 5322"/>
                <a:gd name="T38" fmla="*/ 5323 w 5323"/>
                <a:gd name="T39" fmla="*/ 2163 h 5322"/>
                <a:gd name="T40" fmla="*/ 5323 w 5323"/>
                <a:gd name="T41" fmla="*/ 737 h 5322"/>
                <a:gd name="T42" fmla="*/ 5323 w 5323"/>
                <a:gd name="T43" fmla="*/ 0 h 5322"/>
                <a:gd name="T44" fmla="*/ 4586 w 5323"/>
                <a:gd name="T45"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3" h="5322">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TextBox 19">
            <a:extLst>
              <a:ext uri="{FF2B5EF4-FFF2-40B4-BE49-F238E27FC236}">
                <a16:creationId xmlns:a16="http://schemas.microsoft.com/office/drawing/2014/main" id="{245113AE-D72E-11BA-A8B4-29FD89D4EBE0}"/>
              </a:ext>
            </a:extLst>
          </p:cNvPr>
          <p:cNvSpPr txBox="1"/>
          <p:nvPr/>
        </p:nvSpPr>
        <p:spPr>
          <a:xfrm>
            <a:off x="6924384" y="3951616"/>
            <a:ext cx="1940673" cy="1846659"/>
          </a:xfrm>
          <a:prstGeom prst="rect">
            <a:avLst/>
          </a:prstGeom>
          <a:noFill/>
        </p:spPr>
        <p:txBody>
          <a:bodyPr wrap="square" rtlCol="0">
            <a:spAutoFit/>
          </a:bodyPr>
          <a:lstStyle/>
          <a:p>
            <a:pPr marL="342900" indent="-342900" algn="l">
              <a:lnSpc>
                <a:spcPct val="125000"/>
              </a:lnSpc>
              <a:buClr>
                <a:srgbClr val="008CCF"/>
              </a:buClr>
              <a:buFont typeface="Rubik" pitchFamily="2" charset="-79"/>
              <a:buChar char="•"/>
            </a:pPr>
            <a:r>
              <a:rPr lang="nb-NO" sz="2400"/>
              <a:t>10-14</a:t>
            </a:r>
            <a:endParaRPr lang="nb-NO" sz="2400" dirty="0"/>
          </a:p>
          <a:p>
            <a:pPr marL="342900" indent="-342900" algn="l">
              <a:lnSpc>
                <a:spcPct val="125000"/>
              </a:lnSpc>
              <a:buClr>
                <a:srgbClr val="008CCF"/>
              </a:buClr>
              <a:buFont typeface="Rubik" pitchFamily="2" charset="-79"/>
              <a:buChar char="•"/>
            </a:pPr>
            <a:r>
              <a:rPr lang="nb-NO" sz="2400"/>
              <a:t>15-19</a:t>
            </a:r>
            <a:endParaRPr lang="nb-NO" sz="2400" dirty="0"/>
          </a:p>
          <a:p>
            <a:pPr marL="342900" indent="-342900" algn="l">
              <a:lnSpc>
                <a:spcPct val="125000"/>
              </a:lnSpc>
              <a:buClr>
                <a:srgbClr val="008CCF"/>
              </a:buClr>
              <a:buFont typeface="Rubik" pitchFamily="2" charset="-79"/>
              <a:buChar char="•"/>
            </a:pPr>
            <a:r>
              <a:rPr lang="nb-NO" sz="2400"/>
              <a:t>20+</a:t>
            </a:r>
            <a:endParaRPr lang="nb-NO" sz="2400" dirty="0"/>
          </a:p>
          <a:p>
            <a:pPr marL="342900" indent="-342900" algn="l">
              <a:buClr>
                <a:srgbClr val="008CCF"/>
              </a:buClr>
              <a:buFont typeface="Rubik" pitchFamily="2" charset="-79"/>
              <a:buChar char="•"/>
            </a:pPr>
            <a:endParaRPr lang="en-US" sz="2400" dirty="0"/>
          </a:p>
        </p:txBody>
      </p:sp>
      <p:grpSp>
        <p:nvGrpSpPr>
          <p:cNvPr id="21" name="Group 4">
            <a:extLst>
              <a:ext uri="{FF2B5EF4-FFF2-40B4-BE49-F238E27FC236}">
                <a16:creationId xmlns:a16="http://schemas.microsoft.com/office/drawing/2014/main" id="{F596A6C0-35F1-DC48-1245-B22110FDB7CD}"/>
              </a:ext>
            </a:extLst>
          </p:cNvPr>
          <p:cNvGrpSpPr>
            <a:grpSpLocks noChangeAspect="1"/>
          </p:cNvGrpSpPr>
          <p:nvPr/>
        </p:nvGrpSpPr>
        <p:grpSpPr bwMode="auto">
          <a:xfrm>
            <a:off x="6944798" y="2485812"/>
            <a:ext cx="1435840" cy="1104378"/>
            <a:chOff x="2486" y="2160"/>
            <a:chExt cx="966" cy="743"/>
          </a:xfrm>
        </p:grpSpPr>
        <p:sp>
          <p:nvSpPr>
            <p:cNvPr id="22" name="AutoShape 3">
              <a:extLst>
                <a:ext uri="{FF2B5EF4-FFF2-40B4-BE49-F238E27FC236}">
                  <a16:creationId xmlns:a16="http://schemas.microsoft.com/office/drawing/2014/main" id="{70DB82A8-2E6A-E6F3-720D-2EBB6EFB8DCA}"/>
                </a:ext>
              </a:extLst>
            </p:cNvPr>
            <p:cNvSpPr>
              <a:spLocks noChangeAspect="1" noChangeArrowheads="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E50E6456-065A-FD85-31C7-672205D3D370}"/>
                </a:ext>
              </a:extLst>
            </p:cNvPr>
            <p:cNvSpPr>
              <a:spLocks/>
            </p:cNvSpPr>
            <p:nvPr/>
          </p:nvSpPr>
          <p:spPr bwMode="auto">
            <a:xfrm>
              <a:off x="2497" y="2719"/>
              <a:ext cx="273" cy="178"/>
            </a:xfrm>
            <a:custGeom>
              <a:avLst/>
              <a:gdLst>
                <a:gd name="T0" fmla="*/ 1133 w 1171"/>
                <a:gd name="T1" fmla="*/ 442 h 764"/>
                <a:gd name="T2" fmla="*/ 1133 w 1171"/>
                <a:gd name="T3" fmla="*/ 442 h 764"/>
                <a:gd name="T4" fmla="*/ 1071 w 1171"/>
                <a:gd name="T5" fmla="*/ 305 h 764"/>
                <a:gd name="T6" fmla="*/ 912 w 1171"/>
                <a:gd name="T7" fmla="*/ 269 h 764"/>
                <a:gd name="T8" fmla="*/ 928 w 1171"/>
                <a:gd name="T9" fmla="*/ 35 h 764"/>
                <a:gd name="T10" fmla="*/ 859 w 1171"/>
                <a:gd name="T11" fmla="*/ 0 h 764"/>
                <a:gd name="T12" fmla="*/ 585 w 1171"/>
                <a:gd name="T13" fmla="*/ 0 h 764"/>
                <a:gd name="T14" fmla="*/ 312 w 1171"/>
                <a:gd name="T15" fmla="*/ 0 h 764"/>
                <a:gd name="T16" fmla="*/ 243 w 1171"/>
                <a:gd name="T17" fmla="*/ 35 h 764"/>
                <a:gd name="T18" fmla="*/ 259 w 1171"/>
                <a:gd name="T19" fmla="*/ 269 h 764"/>
                <a:gd name="T20" fmla="*/ 100 w 1171"/>
                <a:gd name="T21" fmla="*/ 305 h 764"/>
                <a:gd name="T22" fmla="*/ 38 w 1171"/>
                <a:gd name="T23" fmla="*/ 442 h 764"/>
                <a:gd name="T24" fmla="*/ 170 w 1171"/>
                <a:gd name="T25" fmla="*/ 605 h 764"/>
                <a:gd name="T26" fmla="*/ 126 w 1171"/>
                <a:gd name="T27" fmla="*/ 702 h 764"/>
                <a:gd name="T28" fmla="*/ 201 w 1171"/>
                <a:gd name="T29" fmla="*/ 759 h 764"/>
                <a:gd name="T30" fmla="*/ 342 w 1171"/>
                <a:gd name="T31" fmla="*/ 614 h 764"/>
                <a:gd name="T32" fmla="*/ 202 w 1171"/>
                <a:gd name="T33" fmla="*/ 457 h 764"/>
                <a:gd name="T34" fmla="*/ 365 w 1171"/>
                <a:gd name="T35" fmla="*/ 389 h 764"/>
                <a:gd name="T36" fmla="*/ 585 w 1171"/>
                <a:gd name="T37" fmla="*/ 477 h 764"/>
                <a:gd name="T38" fmla="*/ 806 w 1171"/>
                <a:gd name="T39" fmla="*/ 389 h 764"/>
                <a:gd name="T40" fmla="*/ 968 w 1171"/>
                <a:gd name="T41" fmla="*/ 457 h 764"/>
                <a:gd name="T42" fmla="*/ 828 w 1171"/>
                <a:gd name="T43" fmla="*/ 614 h 764"/>
                <a:gd name="T44" fmla="*/ 969 w 1171"/>
                <a:gd name="T45" fmla="*/ 759 h 764"/>
                <a:gd name="T46" fmla="*/ 1044 w 1171"/>
                <a:gd name="T47" fmla="*/ 702 h 764"/>
                <a:gd name="T48" fmla="*/ 1000 w 1171"/>
                <a:gd name="T49" fmla="*/ 605 h 764"/>
                <a:gd name="T50" fmla="*/ 1133 w 1171"/>
                <a:gd name="T51" fmla="*/ 44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1" h="764">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A1652842-F8B1-B5F1-A59F-4DF88B47BF7C}"/>
                </a:ext>
              </a:extLst>
            </p:cNvPr>
            <p:cNvSpPr>
              <a:spLocks/>
            </p:cNvSpPr>
            <p:nvPr/>
          </p:nvSpPr>
          <p:spPr bwMode="auto">
            <a:xfrm>
              <a:off x="2484" y="2606"/>
              <a:ext cx="298" cy="124"/>
            </a:xfrm>
            <a:custGeom>
              <a:avLst/>
              <a:gdLst>
                <a:gd name="T0" fmla="*/ 1270 w 1279"/>
                <a:gd name="T1" fmla="*/ 433 h 530"/>
                <a:gd name="T2" fmla="*/ 1270 w 1279"/>
                <a:gd name="T3" fmla="*/ 433 h 530"/>
                <a:gd name="T4" fmla="*/ 1006 w 1279"/>
                <a:gd name="T5" fmla="*/ 102 h 530"/>
                <a:gd name="T6" fmla="*/ 767 w 1279"/>
                <a:gd name="T7" fmla="*/ 0 h 530"/>
                <a:gd name="T8" fmla="*/ 639 w 1279"/>
                <a:gd name="T9" fmla="*/ 0 h 530"/>
                <a:gd name="T10" fmla="*/ 511 w 1279"/>
                <a:gd name="T11" fmla="*/ 0 h 530"/>
                <a:gd name="T12" fmla="*/ 273 w 1279"/>
                <a:gd name="T13" fmla="*/ 102 h 530"/>
                <a:gd name="T14" fmla="*/ 8 w 1279"/>
                <a:gd name="T15" fmla="*/ 433 h 530"/>
                <a:gd name="T16" fmla="*/ 52 w 1279"/>
                <a:gd name="T17" fmla="*/ 517 h 530"/>
                <a:gd name="T18" fmla="*/ 136 w 1279"/>
                <a:gd name="T19" fmla="*/ 482 h 530"/>
                <a:gd name="T20" fmla="*/ 392 w 1279"/>
                <a:gd name="T21" fmla="*/ 221 h 530"/>
                <a:gd name="T22" fmla="*/ 366 w 1279"/>
                <a:gd name="T23" fmla="*/ 407 h 530"/>
                <a:gd name="T24" fmla="*/ 639 w 1279"/>
                <a:gd name="T25" fmla="*/ 407 h 530"/>
                <a:gd name="T26" fmla="*/ 913 w 1279"/>
                <a:gd name="T27" fmla="*/ 407 h 530"/>
                <a:gd name="T28" fmla="*/ 886 w 1279"/>
                <a:gd name="T29" fmla="*/ 221 h 530"/>
                <a:gd name="T30" fmla="*/ 1142 w 1279"/>
                <a:gd name="T31" fmla="*/ 482 h 530"/>
                <a:gd name="T32" fmla="*/ 1226 w 1279"/>
                <a:gd name="T33" fmla="*/ 517 h 530"/>
                <a:gd name="T34" fmla="*/ 1270 w 1279"/>
                <a:gd name="T35" fmla="*/ 43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9" h="530">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89FD8CB9-756A-F02C-790E-B222C9150414}"/>
                </a:ext>
              </a:extLst>
            </p:cNvPr>
            <p:cNvSpPr>
              <a:spLocks/>
            </p:cNvSpPr>
            <p:nvPr/>
          </p:nvSpPr>
          <p:spPr bwMode="auto">
            <a:xfrm>
              <a:off x="2568" y="2464"/>
              <a:ext cx="130" cy="129"/>
            </a:xfrm>
            <a:custGeom>
              <a:avLst/>
              <a:gdLst>
                <a:gd name="T0" fmla="*/ 556 w 556"/>
                <a:gd name="T1" fmla="*/ 278 h 556"/>
                <a:gd name="T2" fmla="*/ 556 w 556"/>
                <a:gd name="T3" fmla="*/ 278 h 556"/>
                <a:gd name="T4" fmla="*/ 278 w 556"/>
                <a:gd name="T5" fmla="*/ 556 h 556"/>
                <a:gd name="T6" fmla="*/ 0 w 556"/>
                <a:gd name="T7" fmla="*/ 278 h 556"/>
                <a:gd name="T8" fmla="*/ 278 w 556"/>
                <a:gd name="T9" fmla="*/ 0 h 556"/>
                <a:gd name="T10" fmla="*/ 556 w 556"/>
                <a:gd name="T11" fmla="*/ 278 h 556"/>
              </a:gdLst>
              <a:ahLst/>
              <a:cxnLst>
                <a:cxn ang="0">
                  <a:pos x="T0" y="T1"/>
                </a:cxn>
                <a:cxn ang="0">
                  <a:pos x="T2" y="T3"/>
                </a:cxn>
                <a:cxn ang="0">
                  <a:pos x="T4" y="T5"/>
                </a:cxn>
                <a:cxn ang="0">
                  <a:pos x="T6" y="T7"/>
                </a:cxn>
                <a:cxn ang="0">
                  <a:pos x="T8" y="T9"/>
                </a:cxn>
                <a:cxn ang="0">
                  <a:pos x="T10" y="T11"/>
                </a:cxn>
              </a:cxnLst>
              <a:rect l="0" t="0" r="r" b="b"/>
              <a:pathLst>
                <a:path w="556" h="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91E5823B-824B-A57E-6CF0-1E230937ADE8}"/>
                </a:ext>
              </a:extLst>
            </p:cNvPr>
            <p:cNvSpPr>
              <a:spLocks/>
            </p:cNvSpPr>
            <p:nvPr/>
          </p:nvSpPr>
          <p:spPr bwMode="auto">
            <a:xfrm>
              <a:off x="2910" y="2332"/>
              <a:ext cx="135" cy="136"/>
            </a:xfrm>
            <a:custGeom>
              <a:avLst/>
              <a:gdLst>
                <a:gd name="T0" fmla="*/ 291 w 582"/>
                <a:gd name="T1" fmla="*/ 582 h 582"/>
                <a:gd name="T2" fmla="*/ 291 w 582"/>
                <a:gd name="T3" fmla="*/ 582 h 582"/>
                <a:gd name="T4" fmla="*/ 582 w 582"/>
                <a:gd name="T5" fmla="*/ 291 h 582"/>
                <a:gd name="T6" fmla="*/ 291 w 582"/>
                <a:gd name="T7" fmla="*/ 0 h 582"/>
                <a:gd name="T8" fmla="*/ 0 w 582"/>
                <a:gd name="T9" fmla="*/ 291 h 582"/>
                <a:gd name="T10" fmla="*/ 291 w 582"/>
                <a:gd name="T11" fmla="*/ 582 h 582"/>
              </a:gdLst>
              <a:ahLst/>
              <a:cxnLst>
                <a:cxn ang="0">
                  <a:pos x="T0" y="T1"/>
                </a:cxn>
                <a:cxn ang="0">
                  <a:pos x="T2" y="T3"/>
                </a:cxn>
                <a:cxn ang="0">
                  <a:pos x="T4" y="T5"/>
                </a:cxn>
                <a:cxn ang="0">
                  <a:pos x="T6" y="T7"/>
                </a:cxn>
                <a:cxn ang="0">
                  <a:pos x="T8" y="T9"/>
                </a:cxn>
                <a:cxn ang="0">
                  <a:pos x="T10" y="T11"/>
                </a:cxn>
              </a:cxnLst>
              <a:rect l="0" t="0" r="r" b="b"/>
              <a:pathLst>
                <a:path w="582" h="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8092A417-9722-6859-8D55-85F452F49B82}"/>
                </a:ext>
              </a:extLst>
            </p:cNvPr>
            <p:cNvSpPr>
              <a:spLocks/>
            </p:cNvSpPr>
            <p:nvPr/>
          </p:nvSpPr>
          <p:spPr bwMode="auto">
            <a:xfrm>
              <a:off x="2811" y="2482"/>
              <a:ext cx="332" cy="423"/>
            </a:xfrm>
            <a:custGeom>
              <a:avLst/>
              <a:gdLst>
                <a:gd name="T0" fmla="*/ 905 w 1426"/>
                <a:gd name="T1" fmla="*/ 2 h 1814"/>
                <a:gd name="T2" fmla="*/ 905 w 1426"/>
                <a:gd name="T3" fmla="*/ 2 h 1814"/>
                <a:gd name="T4" fmla="*/ 884 w 1426"/>
                <a:gd name="T5" fmla="*/ 1 h 1814"/>
                <a:gd name="T6" fmla="*/ 880 w 1426"/>
                <a:gd name="T7" fmla="*/ 0 h 1814"/>
                <a:gd name="T8" fmla="*/ 713 w 1426"/>
                <a:gd name="T9" fmla="*/ 0 h 1814"/>
                <a:gd name="T10" fmla="*/ 546 w 1426"/>
                <a:gd name="T11" fmla="*/ 0 h 1814"/>
                <a:gd name="T12" fmla="*/ 542 w 1426"/>
                <a:gd name="T13" fmla="*/ 1 h 1814"/>
                <a:gd name="T14" fmla="*/ 521 w 1426"/>
                <a:gd name="T15" fmla="*/ 2 h 1814"/>
                <a:gd name="T16" fmla="*/ 8 w 1426"/>
                <a:gd name="T17" fmla="*/ 797 h 1814"/>
                <a:gd name="T18" fmla="*/ 97 w 1426"/>
                <a:gd name="T19" fmla="*/ 914 h 1814"/>
                <a:gd name="T20" fmla="*/ 111 w 1426"/>
                <a:gd name="T21" fmla="*/ 915 h 1814"/>
                <a:gd name="T22" fmla="*/ 214 w 1426"/>
                <a:gd name="T23" fmla="*/ 825 h 1814"/>
                <a:gd name="T24" fmla="*/ 378 w 1426"/>
                <a:gd name="T25" fmla="*/ 340 h 1814"/>
                <a:gd name="T26" fmla="*/ 378 w 1426"/>
                <a:gd name="T27" fmla="*/ 1056 h 1814"/>
                <a:gd name="T28" fmla="*/ 378 w 1426"/>
                <a:gd name="T29" fmla="*/ 1681 h 1814"/>
                <a:gd name="T30" fmla="*/ 512 w 1426"/>
                <a:gd name="T31" fmla="*/ 1814 h 1814"/>
                <a:gd name="T32" fmla="*/ 646 w 1426"/>
                <a:gd name="T33" fmla="*/ 1681 h 1814"/>
                <a:gd name="T34" fmla="*/ 646 w 1426"/>
                <a:gd name="T35" fmla="*/ 1056 h 1814"/>
                <a:gd name="T36" fmla="*/ 713 w 1426"/>
                <a:gd name="T37" fmla="*/ 1056 h 1814"/>
                <a:gd name="T38" fmla="*/ 780 w 1426"/>
                <a:gd name="T39" fmla="*/ 1056 h 1814"/>
                <a:gd name="T40" fmla="*/ 780 w 1426"/>
                <a:gd name="T41" fmla="*/ 1681 h 1814"/>
                <a:gd name="T42" fmla="*/ 914 w 1426"/>
                <a:gd name="T43" fmla="*/ 1814 h 1814"/>
                <a:gd name="T44" fmla="*/ 1047 w 1426"/>
                <a:gd name="T45" fmla="*/ 1681 h 1814"/>
                <a:gd name="T46" fmla="*/ 1047 w 1426"/>
                <a:gd name="T47" fmla="*/ 1056 h 1814"/>
                <a:gd name="T48" fmla="*/ 1047 w 1426"/>
                <a:gd name="T49" fmla="*/ 1056 h 1814"/>
                <a:gd name="T50" fmla="*/ 1047 w 1426"/>
                <a:gd name="T51" fmla="*/ 340 h 1814"/>
                <a:gd name="T52" fmla="*/ 1212 w 1426"/>
                <a:gd name="T53" fmla="*/ 825 h 1814"/>
                <a:gd name="T54" fmla="*/ 1315 w 1426"/>
                <a:gd name="T55" fmla="*/ 915 h 1814"/>
                <a:gd name="T56" fmla="*/ 1329 w 1426"/>
                <a:gd name="T57" fmla="*/ 914 h 1814"/>
                <a:gd name="T58" fmla="*/ 1418 w 1426"/>
                <a:gd name="T59" fmla="*/ 797 h 1814"/>
                <a:gd name="T60" fmla="*/ 905 w 1426"/>
                <a:gd name="T61" fmla="*/ 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6" h="1814">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E5786D00-22FD-621D-35D4-717832242A21}"/>
                </a:ext>
              </a:extLst>
            </p:cNvPr>
            <p:cNvSpPr>
              <a:spLocks/>
            </p:cNvSpPr>
            <p:nvPr/>
          </p:nvSpPr>
          <p:spPr bwMode="auto">
            <a:xfrm>
              <a:off x="3242" y="2160"/>
              <a:ext cx="143" cy="142"/>
            </a:xfrm>
            <a:custGeom>
              <a:avLst/>
              <a:gdLst>
                <a:gd name="T0" fmla="*/ 307 w 613"/>
                <a:gd name="T1" fmla="*/ 612 h 612"/>
                <a:gd name="T2" fmla="*/ 307 w 613"/>
                <a:gd name="T3" fmla="*/ 612 h 612"/>
                <a:gd name="T4" fmla="*/ 613 w 613"/>
                <a:gd name="T5" fmla="*/ 306 h 612"/>
                <a:gd name="T6" fmla="*/ 307 w 613"/>
                <a:gd name="T7" fmla="*/ 0 h 612"/>
                <a:gd name="T8" fmla="*/ 0 w 613"/>
                <a:gd name="T9" fmla="*/ 306 h 612"/>
                <a:gd name="T10" fmla="*/ 307 w 613"/>
                <a:gd name="T11" fmla="*/ 612 h 612"/>
              </a:gdLst>
              <a:ahLst/>
              <a:cxnLst>
                <a:cxn ang="0">
                  <a:pos x="T0" y="T1"/>
                </a:cxn>
                <a:cxn ang="0">
                  <a:pos x="T2" y="T3"/>
                </a:cxn>
                <a:cxn ang="0">
                  <a:pos x="T4" y="T5"/>
                </a:cxn>
                <a:cxn ang="0">
                  <a:pos x="T6" y="T7"/>
                </a:cxn>
                <a:cxn ang="0">
                  <a:pos x="T8" y="T9"/>
                </a:cxn>
                <a:cxn ang="0">
                  <a:pos x="T10" y="T11"/>
                </a:cxn>
              </a:cxnLst>
              <a:rect l="0" t="0" r="r" b="b"/>
              <a:pathLst>
                <a:path w="613" h="612">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C831EC45-A05E-505A-2880-893B69A87093}"/>
                </a:ext>
              </a:extLst>
            </p:cNvPr>
            <p:cNvSpPr>
              <a:spLocks/>
            </p:cNvSpPr>
            <p:nvPr/>
          </p:nvSpPr>
          <p:spPr bwMode="auto">
            <a:xfrm>
              <a:off x="3171" y="2317"/>
              <a:ext cx="284" cy="587"/>
            </a:xfrm>
            <a:custGeom>
              <a:avLst/>
              <a:gdLst>
                <a:gd name="T0" fmla="*/ 861 w 1219"/>
                <a:gd name="T1" fmla="*/ 0 h 2515"/>
                <a:gd name="T2" fmla="*/ 861 w 1219"/>
                <a:gd name="T3" fmla="*/ 0 h 2515"/>
                <a:gd name="T4" fmla="*/ 358 w 1219"/>
                <a:gd name="T5" fmla="*/ 0 h 2515"/>
                <a:gd name="T6" fmla="*/ 0 w 1219"/>
                <a:gd name="T7" fmla="*/ 358 h 2515"/>
                <a:gd name="T8" fmla="*/ 0 w 1219"/>
                <a:gd name="T9" fmla="*/ 1170 h 2515"/>
                <a:gd name="T10" fmla="*/ 110 w 1219"/>
                <a:gd name="T11" fmla="*/ 1280 h 2515"/>
                <a:gd name="T12" fmla="*/ 220 w 1219"/>
                <a:gd name="T13" fmla="*/ 1170 h 2515"/>
                <a:gd name="T14" fmla="*/ 220 w 1219"/>
                <a:gd name="T15" fmla="*/ 358 h 2515"/>
                <a:gd name="T16" fmla="*/ 275 w 1219"/>
                <a:gd name="T17" fmla="*/ 249 h 2515"/>
                <a:gd name="T18" fmla="*/ 275 w 1219"/>
                <a:gd name="T19" fmla="*/ 2392 h 2515"/>
                <a:gd name="T20" fmla="*/ 399 w 1219"/>
                <a:gd name="T21" fmla="*/ 2515 h 2515"/>
                <a:gd name="T22" fmla="*/ 523 w 1219"/>
                <a:gd name="T23" fmla="*/ 2392 h 2515"/>
                <a:gd name="T24" fmla="*/ 523 w 1219"/>
                <a:gd name="T25" fmla="*/ 1356 h 2515"/>
                <a:gd name="T26" fmla="*/ 685 w 1219"/>
                <a:gd name="T27" fmla="*/ 1356 h 2515"/>
                <a:gd name="T28" fmla="*/ 685 w 1219"/>
                <a:gd name="T29" fmla="*/ 2392 h 2515"/>
                <a:gd name="T30" fmla="*/ 809 w 1219"/>
                <a:gd name="T31" fmla="*/ 2515 h 2515"/>
                <a:gd name="T32" fmla="*/ 933 w 1219"/>
                <a:gd name="T33" fmla="*/ 2392 h 2515"/>
                <a:gd name="T34" fmla="*/ 933 w 1219"/>
                <a:gd name="T35" fmla="*/ 241 h 2515"/>
                <a:gd name="T36" fmla="*/ 999 w 1219"/>
                <a:gd name="T37" fmla="*/ 358 h 2515"/>
                <a:gd name="T38" fmla="*/ 999 w 1219"/>
                <a:gd name="T39" fmla="*/ 1170 h 2515"/>
                <a:gd name="T40" fmla="*/ 1109 w 1219"/>
                <a:gd name="T41" fmla="*/ 1280 h 2515"/>
                <a:gd name="T42" fmla="*/ 1219 w 1219"/>
                <a:gd name="T43" fmla="*/ 1170 h 2515"/>
                <a:gd name="T44" fmla="*/ 1219 w 1219"/>
                <a:gd name="T45" fmla="*/ 358 h 2515"/>
                <a:gd name="T46" fmla="*/ 861 w 1219"/>
                <a:gd name="T47" fmla="*/ 0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9" h="2515">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ustDataLst>
      <p:tags r:id="rId1"/>
    </p:custDataLst>
    <p:extLst>
      <p:ext uri="{BB962C8B-B14F-4D97-AF65-F5344CB8AC3E}">
        <p14:creationId xmlns:p14="http://schemas.microsoft.com/office/powerpoint/2010/main" val="4112678830"/>
      </p:ext>
    </p:extLst>
  </p:cSld>
  <p:clrMapOvr>
    <a:masterClrMapping/>
  </p:clrMapOvr>
  <mc:AlternateContent xmlns:mc="http://schemas.openxmlformats.org/markup-compatibility/2006" xmlns:p159="http://schemas.microsoft.com/office/powerpoint/2015/09/main">
    <mc:Choice Requires="p159">
      <p:transition spd="slow"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ULTRA_SCORM_COURCE_TITLE" val="3.1.1 Theory of the category model"/>
  <p:tag name="ISPRING_PRESENTATION_TITLE" val="3.1.1 Theory of the category model"/>
  <p:tag name="FLASHSPRING_ZOOM_TAG" val="77"/>
  <p:tag name="ISPRING_PRESENTATION_INFO_2" val="&lt;?xml version=&quot;1.0&quot; encoding=&quot;UTF-8&quot; standalone=&quot;no&quot; ?&gt;&#10;&lt;presentation2&gt;&#10;&#10;  &lt;slides&gt;&#10;    &lt;slide id=&quot;{6BAA1DE0-FE76-40A7-9282-8F6116B58828}&quot; pptId=&quot;299&quot;/&gt;&#10;    &lt;slide id=&quot;{79EF3939-F073-47A4-8D34-D40FC3F5A1FD}&quot; pptId=&quot;426&quot;/&gt;&#10;    &lt;slide id=&quot;{A0E42559-D09E-4932-8427-482F0D144B0C}&quot; pptId=&quot;410&quot;/&gt;&#10;    &lt;slide id=&quot;{4E268DF7-A5CA-4FC0-88DC-E56BCDFC4730}&quot; pptId=&quot;411&quot;/&gt;&#10;    &lt;slide id=&quot;{412E9BB3-581B-41A0-ADEB-160D985DFC65}&quot; pptId=&quot;412&quot;/&gt;&#10;    &lt;slide id=&quot;{ABBFB49F-BF56-407E-A885-79D3E1138819}&quot; pptId=&quot;413&quot;/&gt;&#10;    &lt;slide id=&quot;{C0D5AD0D-F784-426B-9703-395ADFA6A6B5}&quot; pptId=&quot;414&quot;/&gt;&#10;    &lt;slide id=&quot;{E4D67AF9-E1E1-4B7D-AB61-27E800B50F62}&quot; pptId=&quot;427&quot;/&gt;&#10;    &lt;slide id=&quot;{E1029908-17D3-4D7F-A589-1E9ED57B9EDD}&quot; pptId=&quot;428&quot;/&gt;&#10;    &lt;slide id=&quot;{0A19ADE1-EFA8-40E1-8BC8-C1D4C59ADD53}&quot; pptId=&quot;415&quot;/&gt;&#10;    &lt;slide id=&quot;{04057BA8-E84D-431E-B340-87E106494FB0}&quot; pptId=&quot;416&quot;/&gt;&#10;    &lt;slide id=&quot;{A0585A22-A838-4CB9-9137-7D902AFFC717}&quot; pptId=&quot;417&quot;/&gt;&#10;    &lt;slide id=&quot;{6B95E2F5-5BDE-4FA4-8EF5-05A997F6D436}&quot; pptId=&quot;418&quot;/&gt;&#10;    &lt;slide id=&quot;{C6FF7E0E-F130-441C-8370-5E939EF2681D}&quot; pptId=&quot;419&quot;/&gt;&#10;    &lt;slide id=&quot;{0B4066F3-C877-47F4-8433-1EA64C9F40BA}&quot; pptId=&quot;429&quot;/&gt;&#10;    &lt;slide id=&quot;{68CAD062-B380-49E7-8033-864A9F6315F7}&quot; pptId=&quot;420&quot;/&gt;&#10;    &lt;slide id=&quot;{080D2023-CBBB-40B5-A51C-7B575904C2F2}&quot; pptId=&quot;422&quot;/&gt;&#10;    &lt;slide id=&quot;{19A4FC85-86ED-4FFF-A114-8ACFAA71A278}&quot; pptId=&quot;430&quot;/&gt;&#10;    &lt;slide id=&quot;{1215E7C6-065B-458A-A723-3C8312E8A699}&quot; pptId=&quot;423&quot;/&gt;&#10;    &lt;slide id=&quot;{45AE2560-A9AA-4596-AA06-8E949ACDE245}&quot; pptId=&quot;424&quot;/&gt;&#10;    &lt;slide id=&quot;{6B4E83F8-CFD6-4CB4-8C3D-8835BCC5C879}&quot; pptId=&quot;425&quot;/&gt;&#10;    &lt;slide id=&quot;{23907991-8744-4D5F-942C-6AB20C1788D3}&quot; pptId=&quot;431&quot;/&gt;&#10;    &lt;slide id=&quot;{2CFA123D-B9BF-4E38-AB8D-83D1952619BF}&quot; pptId=&quot;302&quot;/&gt;&#10;    &lt;slide id=&quot;{8697A191-3ACD-4577-8674-EE2500AEE6E0}&quot; pptId=&quot;272&quot;/&gt;&#10;  &lt;/slides&gt;&#10;&#10;  &lt;narration&gt;&#10;    &lt;audioTracks&gt;&#10;      &lt;audioTrack muted=&quot;false&quot; name=&quot;intro&quot; resource=&quot;826af5f2&quot; slideId=&quot;{6BAA1DE0-FE76-40A7-9282-8F6116B58828}&quot; startTime=&quot;0&quot; stepIndex=&quot;0&quot; volume=&quot;1&quot;&gt;&#10;        &lt;audio channels=&quot;2&quot; format=&quot;fltp&quot; sampleRate=&quot;44100&quot;/&gt;&#10;      &lt;/audioTrack&gt;&#10;      &lt;audioTrack muted=&quot;false&quot; name=&quot;outro&quot; resource=&quot;16fca93e&quot; slideId=&quot;{8697A191-3ACD-4577-8674-EE2500AEE6E0}&quot; startTime=&quot;0&quot; stepIndex=&quot;0&quot; volume=&quot;1&quot;&gt;&#10;        &lt;audio channels=&quot;2&quot; format=&quot;fltp&quot; sampleRate=&quot;44100&quot;/&gt;&#10;      &lt;/audioTrack&gt;&#10;      &lt;audioTrack muted=&quot;false&quot; name=&quot;Slide 2&quot; resource=&quot;6de9ed55&quot; slideId=&quot;{79EF3939-F073-47A4-8D34-D40FC3F5A1FD}&quot; startTime=&quot;0&quot; stepIndex=&quot;0&quot; volume=&quot;1&quot;&gt;&#10;        &lt;audio channels=&quot;2&quot; format=&quot;fltp&quot; sampleRate=&quot;48000&quot;/&gt;&#10;      &lt;/audioTrack&gt;&#10;      &lt;audioTrack muted=&quot;false&quot; name=&quot;Slide 3&quot; resource=&quot;68f0300c&quot; slideId=&quot;{A0E42559-D09E-4932-8427-482F0D144B0C}&quot; startTime=&quot;0&quot; stepIndex=&quot;0&quot; volume=&quot;1&quot;&gt;&#10;        &lt;audio channels=&quot;2&quot; format=&quot;fltp&quot; sampleRate=&quot;48000&quot;/&gt;&#10;      &lt;/audioTrack&gt;&#10;      &lt;audioTrack muted=&quot;false&quot; name=&quot;Slide 4&quot; resource=&quot;edad4747&quot; slideId=&quot;{4E268DF7-A5CA-4FC0-88DC-E56BCDFC4730}&quot; startTime=&quot;0&quot; stepIndex=&quot;0&quot; volume=&quot;1&quot;&gt;&#10;        &lt;audio channels=&quot;2&quot; format=&quot;fltp&quot; sampleRate=&quot;48000&quot;/&gt;&#10;      &lt;/audioTrack&gt;&#10;      &lt;audioTrack muted=&quot;false&quot; name=&quot;Slide 5&quot; resource=&quot;a77db459&quot; slideId=&quot;{412E9BB3-581B-41A0-ADEB-160D985DFC65}&quot; startTime=&quot;663&quot; stepIndex=&quot;0&quot; volume=&quot;1&quot;&gt;&#10;        &lt;audio channels=&quot;2&quot; format=&quot;fltp&quot; sampleRate=&quot;48000&quot;/&gt;&#10;      &lt;/audioTrack&gt;&#10;      &lt;audioTrack muted=&quot;false&quot; name=&quot;Slide 6&quot; resource=&quot;842c3838&quot; slideId=&quot;{ABBFB49F-BF56-407E-A885-79D3E1138819}&quot; startTime=&quot;0&quot; stepIndex=&quot;0&quot; volume=&quot;1&quot;&gt;&#10;        &lt;audio channels=&quot;2&quot; format=&quot;fltp&quot; sampleRate=&quot;48000&quot;/&gt;&#10;      &lt;/audioTrack&gt;&#10;      &lt;audioTrack muted=&quot;false&quot; name=&quot;Slide 7&quot; resource=&quot;979b13ea&quot; slideId=&quot;{C0D5AD0D-F784-426B-9703-395ADFA6A6B5}&quot; startTime=&quot;0&quot; stepIndex=&quot;0&quot; volume=&quot;1&quot;&gt;&#10;        &lt;audio channels=&quot;2&quot; format=&quot;fltp&quot; sampleRate=&quot;48000&quot;/&gt;&#10;      &lt;/audioTrack&gt;&#10;      &lt;audioTrack muted=&quot;false&quot; name=&quot;Slide 8&quot; resource=&quot;2423a9ac&quot; slideId=&quot;{E4D67AF9-E1E1-4B7D-AB61-27E800B50F62}&quot; startTime=&quot;0&quot; stepIndex=&quot;0&quot; volume=&quot;1&quot;&gt;&#10;        &lt;audio channels=&quot;2&quot; format=&quot;fltp&quot; sampleRate=&quot;48000&quot;/&gt;&#10;      &lt;/audioTrack&gt;&#10;      &lt;audioTrack muted=&quot;false&quot; name=&quot;Slide 9&quot; resource=&quot;95435aa7&quot; slideId=&quot;{E1029908-17D3-4D7F-A589-1E9ED57B9EDD}&quot; startTime=&quot;0&quot; stepIndex=&quot;0&quot; volume=&quot;1&quot;&gt;&#10;        &lt;audio channels=&quot;2&quot; format=&quot;fltp&quot; sampleRate=&quot;48000&quot;/&gt;&#10;      &lt;/audioTrack&gt;&#10;      &lt;audioTrack muted=&quot;false&quot; name=&quot;Slide 10&quot; resource=&quot;2ae32aa5&quot; slideId=&quot;{0A19ADE1-EFA8-40E1-8BC8-C1D4C59ADD53}&quot; startTime=&quot;0&quot; stepIndex=&quot;0&quot; volume=&quot;1&quot;&gt;&#10;        &lt;audio channels=&quot;2&quot; format=&quot;fltp&quot; sampleRate=&quot;48000&quot;/&gt;&#10;      &lt;/audioTrack&gt;&#10;      &lt;audioTrack muted=&quot;false&quot; name=&quot;Slide 11&quot; resource=&quot;2960126a&quot; slideId=&quot;{04057BA8-E84D-431E-B340-87E106494FB0}&quot; startTime=&quot;0&quot; stepIndex=&quot;0&quot; volume=&quot;1&quot;&gt;&#10;        &lt;audio channels=&quot;2&quot; format=&quot;fltp&quot; sampleRate=&quot;48000&quot;/&gt;&#10;      &lt;/audioTrack&gt;&#10;      &lt;audioTrack muted=&quot;false&quot; name=&quot;Slide 12&quot; resource=&quot;f40caf8c&quot; slideId=&quot;{A0585A22-A838-4CB9-9137-7D902AFFC717}&quot; startTime=&quot;0&quot; stepIndex=&quot;0&quot; volume=&quot;1&quot;&gt;&#10;        &lt;audio channels=&quot;2&quot; format=&quot;fltp&quot; sampleRate=&quot;48000&quot;/&gt;&#10;      &lt;/audioTrack&gt;&#10;      &lt;audioTrack muted=&quot;false&quot; name=&quot;Slide 13&quot; resource=&quot;fa4f7951&quot; slideId=&quot;{6B95E2F5-5BDE-4FA4-8EF5-05A997F6D436}&quot; startTime=&quot;0&quot; stepIndex=&quot;0&quot; volume=&quot;1&quot;&gt;&#10;        &lt;audio channels=&quot;2&quot; format=&quot;fltp&quot; sampleRate=&quot;48000&quot;/&gt;&#10;      &lt;/audioTrack&gt;&#10;      &lt;audioTrack muted=&quot;false&quot; name=&quot;Slide 14&quot; resource=&quot;3a26ac9d&quot; slideId=&quot;{C6FF7E0E-F130-441C-8370-5E939EF2681D}&quot; startTime=&quot;0&quot; stepIndex=&quot;0&quot; volume=&quot;1&quot;&gt;&#10;        &lt;audio channels=&quot;2&quot; format=&quot;fltp&quot; sampleRate=&quot;48000&quot;/&gt;&#10;      &lt;/audioTrack&gt;&#10;      &lt;audioTrack muted=&quot;false&quot; name=&quot;Slide 15&quot; resource=&quot;eeed3d55&quot; slideId=&quot;{0B4066F3-C877-47F4-8433-1EA64C9F40BA}&quot; startTime=&quot;0&quot; stepIndex=&quot;0&quot; volume=&quot;1&quot;&gt;&#10;        &lt;audio channels=&quot;2&quot; format=&quot;fltp&quot; sampleRate=&quot;48000&quot;/&gt;&#10;      &lt;/audioTrack&gt;&#10;      &lt;audioTrack muted=&quot;false&quot; name=&quot;Slide 16&quot; resource=&quot;b2559f26&quot; slideId=&quot;{68CAD062-B380-49E7-8033-864A9F6315F7}&quot; startTime=&quot;0&quot; stepIndex=&quot;0&quot; volume=&quot;1&quot;&gt;&#10;        &lt;audio channels=&quot;2&quot; format=&quot;fltp&quot; sampleRate=&quot;48000&quot;/&gt;&#10;      &lt;/audioTrack&gt;&#10;      &lt;audioTrack muted=&quot;false&quot; name=&quot;Slide 17&quot; resource=&quot;5fa31cba&quot; slideId=&quot;{080D2023-CBBB-40B5-A51C-7B575904C2F2}&quot; startTime=&quot;0&quot; stepIndex=&quot;0&quot; volume=&quot;1&quot;&gt;&#10;        &lt;audio channels=&quot;2&quot; format=&quot;fltp&quot; sampleRate=&quot;48000&quot;/&gt;&#10;      &lt;/audioTrack&gt;&#10;      &lt;audioTrack muted=&quot;false&quot; name=&quot;Slide 18&quot; resource=&quot;ec93be84&quot; slideId=&quot;{19A4FC85-86ED-4FFF-A114-8ACFAA71A278}&quot; startTime=&quot;0&quot; stepIndex=&quot;0&quot; volume=&quot;1&quot;&gt;&#10;        &lt;audio channels=&quot;2&quot; format=&quot;fltp&quot; sampleRate=&quot;48000&quot;/&gt;&#10;      &lt;/audioTrack&gt;&#10;      &lt;audioTrack muted=&quot;false&quot; name=&quot;Slide 19&quot; resource=&quot;61d148a0&quot; slideId=&quot;{1215E7C6-065B-458A-A723-3C8312E8A699}&quot; startTime=&quot;0&quot; stepIndex=&quot;0&quot; volume=&quot;1&quot;&gt;&#10;        &lt;audio channels=&quot;2&quot; format=&quot;fltp&quot; sampleRate=&quot;48000&quot;/&gt;&#10;      &lt;/audioTrack&gt;&#10;      &lt;audioTrack muted=&quot;false&quot; name=&quot;Slide 20&quot; resource=&quot;e266cdce&quot; slideId=&quot;{45AE2560-A9AA-4596-AA06-8E949ACDE245}&quot; startTime=&quot;0&quot; stepIndex=&quot;0&quot; volume=&quot;1&quot;&gt;&#10;        &lt;audio channels=&quot;2&quot; format=&quot;fltp&quot; sampleRate=&quot;48000&quot;/&gt;&#10;      &lt;/audioTrack&gt;&#10;      &lt;audioTrack muted=&quot;false&quot; name=&quot;Slide 21&quot; resource=&quot;4cf25efb&quot; slideId=&quot;{6B4E83F8-CFD6-4CB4-8C3D-8835BCC5C879}&quot; startTime=&quot;0&quot; stepIndex=&quot;0&quot; volume=&quot;1&quot;&gt;&#10;        &lt;audio channels=&quot;2&quot; format=&quot;fltp&quot; sampleRate=&quot;48000&quot;/&gt;&#10;      &lt;/audioTrack&gt;&#10;      &lt;audioTrack muted=&quot;false&quot; name=&quot;Slide 22&quot; resource=&quot;5ffde95b&quot; slideId=&quot;{23907991-8744-4D5F-942C-6AB20C1788D3}&quot; startTime=&quot;0&quot; stepIndex=&quot;0&quot; volume=&quot;1&quot;&gt;&#10;        &lt;audio channels=&quot;2&quot; format=&quot;fltp&quot; sampleRate=&quot;48000&quot;/&gt;&#10;      &lt;/audioTrack&gt;&#10;      &lt;audioTrack muted=&quot;false&quot; name=&quot;Slide 23&quot; resource=&quot;a40c6df4&quot; slideId=&quot;{2CFA123D-B9BF-4E38-AB8D-83D1952619BF}&quot; startTime=&quot;896&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3.1.1 Theory of the category model"/>
  <p:tag name="ISPRING_RESOURCE_FOLDER" val="C:\Users\alita\Documents\0. Clientes LOCAL\DHIS2\Fundamentals\2.0\4. DHIS2 Customization\Rachel's Review\3.1.1 Theory of the category model"/>
  <p:tag name="ISPRING_PRESENTATION_PATH" val="C:\Users\alita\Documents\0. Clientes LOCAL\DHIS2\Fundamentals\2.0\4. DHIS2 Customization\Rachel's Review\3.1.1 Theory of the category model.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CS8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JLx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gkv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JLx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IJLx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CS8Z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gkvGVJQTsyJpAAAAbgAAABwAAAB1bml2ZXJzYWwvbG9jYWxfc2V0dGluZ3MueG1sDcwxDoMwDEDRnVNY3int1oHAxlaW0gNYxEWRHBuRgOD2ZPvD02/7MwocvKVg6vD1eCKwzuaDLg5/01C/EVIm9SSm7FANoe+qVmwm+XLOBSZYhS7eJo4lMo8Uixx2EajhU17/wB6brroBUEsDBBQAAgAIAIJLxlQgMCW4wBIAANgzAAAXAAAAdW5pdmVyc2FsL3VuaXZlcnNhbC5wbmftWmtUU2fWjrWjnbaAfp01VhBSp1prtTBKqZJw8VaQqqBcRUxSyigghYCShARCtLZmWoU4eElbhdRGByEkAbkEcgipsgaUKLeQHAicBBquuQIxhCQk+QLo3NbMn1nz/fryI+usc/K87/vs/T57v3ufdb45Ghnu9rrn6zAYzC3i4IFoGOxVLQy2cu1rq5xPqrfvm3VeVpyLDt8H43RumHLevJq698heGKyG9sZC8q+c97/OPph4Dgbb/unibwWBlHsEBvPPjDiwNzYPrYUcrO3zZDDHUWvfFDazLmZh78Z7oX88cG/No/jLm9K+6n8d9/D8sbf2vZP5jr1kn+Xi3f/p6fu0F/5t5pUD/KRXUGL2qZjPG7zoWaRRsoAxCBYz/P31/gY5ckKnXBGlCzZobyMnRE+bO2+fczzydnKBZcdcwS9dU/7b1xNMiCC0oiJKNkWUoOd9fiklyJusPbTCXJM0CQvZpqmh15+HcFt+2wd+ZZFNr9H2uDuHof/gQdRYUylzqQRsi3l87gJw10Qw1t9pCctd7/Qy7J2g0RpuKhiBiCcXTe6UrYDB9uQ9TlFAF3MjOvhLK6+5gi95T7X81+9lET/cF6Wtdj5+mLYl/Sdf5qLNrzJL737zn4DlrB4dE26bhFaHTF/YQlZ6Kfp96FSBRcXSI7pUMQxLH6TmCu2jH+ECqe2puAVyuXloIsSkMRZM7oeTwBzh9BvC6dHpgvxNxhdr5vkwUTYyYYjUFNYUcFfCwBWUUdyyhAak0KBphKbU8xu00hFJQsvsDYJAp2qF26eh1aHzD7dQMNjLd6mSU3UrYbDz02gaPuM3ScxEHx6akypmizmtlRuGpbXa+IBRyUhGd9IYcXZaguBE8txZNX5R71Zg6Eu+fpQfLGPv5ZStJeQNkYjBGbpDGEtvbWu88YtGhG+4UHWHCZFQuJbWjUd7W9Uv+HLDAc+es++LlNJ0tV5dp66WILQjuwmdaXS2iDOD9Y7HgiNvvz+VjHuxW7SeLLd0o5Jr1DSYztSxDJzZ8M/U+oyDJ8tFoqt93GV3jxCv4I2z7aH2mS1+oKOPX5xUjlop0yViTd6LM1P1FhnYMqch6LSr9kdMgC+sbg4DEjBk48CehkuNOJnnrHTEnD9+JpbVykI4EM2kyTTCPCOyimeYPvs3d6OZqPpLDa3HtNndTi6GBCMjsUrM6VyvlY7Fqr8n4fKC1dxOXtujDn/tXdHLQWXOQWWnEsZGAobYjq0fD9poDySBTFRDJK/tYZxAE8q86vvSEIGn1udEURarFf6NIN6MmG3P2RzcvCykr5Lg2k3Bnf/nInWBXWAX2AV2gV1gF9gFdoFdYBfYBXaBXWAX2AV2gV1gF9gFdoFdYBfYBXaBXWAX2AV2gf+/gTlzaVsWv87ovTzkhW2eeX5s2oz36N68VX2maHHozw6sCYYqebA858m0//iGs7oIjxUalIBjjhraaPUQmoS6QiNSAVh5Covt1n35TdItVSaLN3Miy6jIr6pQvwI7b2I4ZsId1idkkUqkKMzMd8SUW1X6FvsoYmFcL8wx2XjyQpJ2TmKzKixyeGg+Q4Omk9jqBxyQGlIoC95Dv1vFCpYJzHOMkG+9VCQvdaagL8Vs8lGfAH8Fg+lDAz7S6lJUs2jrw6Qo7phB0p+6u5TNUVCvVAKrJ0uu4+rDAQunW/fG4IfxWPU9H7HQdBxs9IXB8igVqf1aXZIKIdndZ1QrbEztqSm+xDhUn3/eNyIxIb8u/7BCQnxcNHxn3RjwcswMk26wjdxyTEzVk8ugU2l/5kArFz9YkTEh3eWBDwkV0KkQKQz2YyutrRO0rR34O8gV/BaNr6FmVVAoaPfI9LEwnuUhYZP3uWyAC/DRZekEAKf1+fFQtPRUHTKZ8D0tYNj8nROoetBl7jrd7A3LXa8d95dBWahlu9ZrI/tR4ylueSHyy47u8duOL9oGV+yh92SFMCGtdNkIeo/uq0VC7zXbLWqCY/4tx6juRgKaTHqcLpy/7Fh4Yu7FLrRRiGcDQ621juEIjH2WGxR8KcOqVdi1qSDO9r3+MsZaT3FoyNNcu1HYZLrcUSMuzV9PxcPX4eQYyz1MIZ5ozjlWzjZUKVWK+nOqXCNCpa3i5XeM1nbEGxGRM3hY96m6W11pTvMktk8jEPEvSXHYbTShgeCQQ1G2vigF8rsNlTncznP3277z1KkuNvqq/cjD3LpLezoT9Fw+R03iqAWr2NFKKQkTHzCpvVSVUo407XSHTDnHJtii4/SE8grwmErL2ct151KiBPLSlHKWqFLEFbHFhwfIIZG5Hbqgt0ofILsOwE52pu1i9OjwakRBtm8E9aUrtbIzsK3tZWO598t6cjtrJxH0J2YVOf7dOMtwlN24BRPkrtgVeFfSWB/Gdq6NH9phIp/sI55rZov70tVaNg8pEWaQD0v7E+Ch5ZEJFGm6SnG6DkCXazoNb4XOvDUYMjPglxVFifzb+pXWGyW5Vb5M6NeAqKDqyNSbX2S8g7hX5nYjxQ2s8SqXWrGmwqrUoJskTFWNvn+q2JvwlAxfR514xqu1HzZjWcncVU0x5Ul4KkqsM8xUMxxjmCbrFMM8CSnmk+CF00dxL42uXw28fl6EOlfHGmw0BrTYW5DPrDuYUOst+3eqjtXjJXWsjII650TBB9CdgagzhO/pdVmx8RM+hKI/ay79UEqaE1uOPU1RDcRSu1YpEXhlbPFnVH07NIzX5E6gwxBzOTPdPVmBplyglZNuMjda6A5dqII8jS2cRDGsfrZaSk2wtiJyoHQi1iT4sL0lzMkpym71a3LfCfMlsHt08EJVbVdLm+MvHgtjQJe9XSErywK7FpgUyx+uVqi8TuK8jo2d6tNOIY7UR8YoYB1iiYjIjxMUIyCS+Q3FQmetoco+p3D0X1OqvDKp7aheg4921hK8wGOr6yNr3ZF4b6mxAR3SXEUieptm6RTtgEK/rSsfYwxh0cqNNXHwVEAcXPcPkVoidetQDSk5Pdeho7XXQm/mMUiX+kYePzJq2io2PHRX0PR/SSNolL98AteqirUYW0aoWXOuxY4mRHswkuMJe9SNiALTO58vboGpXperMNVP9oP3Y/ATieDDSt15cOXXUHqXm3NTUupY3AlzQAuSxB5ktqoaPod8pa/VIY/cuBjjRgTEVX9Kg3zh8t+Cu+sib707HECSM1FooVHfpZQa+RyGqg93HCQICvIS1Xy2kiYQxhPlKZL2mDJ9r9UjEdSt4G86hSoMmnPGHDpa/mPsyz3drw59f/efy3LihK2ajfDHt8vbalpTd5QZkNrepRAXVdAuU+2RwNiQOJjb46vfBHoPQ+mVpPi9hZn39c/1uqtlZ/Ms1kpkrxmlDspyEsjDO01V4yTCTFsw/ErwJufOFvX4Mo6heemAeEMGhJZmHnD7KNBTkoz7YcMFafrsx6fcMtXNxo8lxHg1HucWqT6bEPAL2zA2Ak7eDAM+0F+rUuN2ySCC9/iuzeAptqFvBFdQ30nvevRUlMTV355t6Q1QhKNwipiSYsly0nSq9vCyam/7y9g1YyEZ1SxR4tjxVmPfH+s5g55cqX+PqtqzW7quxCjk3PQEVeTY4lJdfw6yPMRXNb9hPdh+sKIV3HMci7Gjm0lJ6uqzmlyR4W2ttNShmr7wMNmM2yhCSiRbibJWPF2ICELZm9TXIaJqVlrrOcuvQMo9vHWwxqF7TMgzo5Ja6H+66FMiwFvVFPCe5HEtusspX/ekd7tJ+We/6pD6q1SZz1rB93Pn32zOyN3GhCznTG+2NbdEoqgS0lwSKt7+mlqXeNMk0CMkgwA6HJcHn7qDk5AP/zWJonv5GxNL84cCfohmiiousNtuBfyk6cvO7a/ZQaWyTPvdEnHeIMP8NXNVDWTEUCf8pTokKhA/dCcGvu7eKh6OmLF7uxEPjnGVsynVaPR+qEb8Ia6JOAA2WAtOEuwg4TahvMKdMsrUXZV690C08dvOLd+OaU9Wz0MMYDGcp/ceJfNa7GzJfsrTXzm1vFM29nYMe6Rq0PMangmRxuVZ809a3RnpCTyh0RTXkml0YyKeeX6nwpNQnfvD2mOgjrSErp1P4clspRTX6KUtRlHj5GBFKGhVVUNW3caxsVgqtmu/6oRHx+apFn6WnSAbM/v03sPTiRHE/dGLtr9SRoMmlJYgDOFb/TZKXTli7l24M+fWdoA5/YhC0wTHGXIDcSnQ/uUUuFPGnmHxsdWB5QEfSOZjKBi/BPWtEOrFIze70jAXxcm4ecQzS84znJeg5QL+iXDkOG+nTIK7qthedeccigv06Kqb3Vl8ty6lHjgilKYlsO9U89toT/B/f3Y7ZXhgSYbnJ1Kc2TCky0M/7NOg2zPhPQpNVS6mALZIXl+ssC2JpzPT9Gar9ZXhs/QrePoCrSaxOJdINBdxrWFAK2ZvTVZURneFoWo2kyUE089sqqKDu7rfK/yogX+vxxfDWfHFEql+3HGJtTySx9d73VDjYgFlFxtNIZ+sEvHbHJsGX1QDcFrwvyIXFSzOukEoILQnLLrtBF2Q4S20ngO3AobbMcFpMlujhqxoWu2k58wGGUGG9KKDOGT1qp9a4THBGwql1bE8L6IMl1d8FJDWvqo+C675aIZZI2EX4c1vNhmfApAzSSKeio6Xc/G8AdBTK7VW8aW1vwOWC9SdstJq4OmhE7s2sc7RgDAUVzAng+gtz+8BURSLWF/pzlKeN2hC4KD3qBG1EMNG/tTuM33beaB9IJzbgM/jLyzz/EDfPZHtPHJF1HLuUvih3FAZzyulv++byo6V1XsVSjNTCdmVUsq3db7K6fX5oEYaBpwh12bbQvg6XCOHF1DGnsETQsc9naK9Vdl6Z66E/08E31siOFG5l9PWRMcUmnW7KIZdejRx7AbBaORSbLprjIXRa+K39cN1TjmSfn/UO39N9JieHjjH9Fn06zb9fDxxiGSentYs7vlWbi1/P9qPu/pLQLwyu+lQOPABtr0SqmUX13vdcB90C1V7IXH9fFtQc1GSt/vRAMvojBH7WMkd+LAYT01RZ9Uhvyg97c1QJqLlI9aZ3h6OvEu9IAlQJLwoDyGNvk4kxryIlItLkYJoT8IKjH+4ykrWfYeAPPUq/c82PIMmsehwuLzV+DhCEFg61GwAFkWpY+n2cEEAaV8+swJ5G3QPoPQVjUMBTsfZ0I2VZZk4zZymmlqMl1gEJNyteKFB0zd8nZ1KlRA9aMBp3m5ZHPFWvi6NLkzgdAqBZmPLcSrGGUvtPaR4DE6beuCfQ+bokio7Z8xdFPsTmrBMfRmz8AuUGmL4HoDbJsN73xgYxAptz5m2ESfpuJCVP1YiS3HheTeEq+8jjKXKRZbx0Fp58B8rVNoBb/RiiVEOXfwamnIqoj4M4B95go0vtSJRCo9gfY9uB11o4IW0IFKmA1/U3WPtKVFLdeB1Sw9IGj8JbgmZ+QbAUqyDgw/3k9by+3SGnDhFeqd+jb4ymdvyhgBJwb+sr5q83UtZS/6pD0NCS8Xdcu8iSiM80u2EZ5T3+WtUhH5vyy/bKNkmg8MIRFUK4ZbxXUKi6Wu/gmQk/qDfPrqMHHLaiBqxzJQWrNoX5wcSrhrCDxb/tYoLhHb1xy3qJZAJFYQBg+yMFz3acgFZOltDI2t0RbvkeZZeh0FNmW4nhNoYditQ2RpdOjFRqJtoSKE+/11uhVOhB5yi9O9xBs/hV38eu4I3rNdm8f6xU8F3HPITPH+Opeiyq5O8LY/DQx54I++uu3OIbB7kZoZu4SYKimP+bWOi/Q2ztE4frViw7WpgXAOr0O1b5e4w/r9ZSdeeonZ6xx1PFYKdtHbVJ/pobIutnNnlyxJxwJxveSvP+/4bm51yKbTCjxXMIR2Ggc8SKKGxjrV/WVSNtn+j4DVUq0lByh+9EIU6jZprWmR7uIAtBf4F3+tYsjqJ4CdcmBXTOxMmKgyvwKY/3yF7lloHQC+SwRka/lpob65WtdiDWpw96JD6p1WNzuBXR2EQ7Ejr1TsesPODJvSCT68pH8JMTbMUZvnc2VxIRdKR1Gxeg0fv5opK7lqU1qk/KBujXPcn4fuE2E6Br8oklugbrKoEoeX5VYHlM5ZYU+jhA4P5XVJY7bcGrTf5kR7rL71ZoT/iQdxu7kTqv4DfPxQdh3l3sfN87rdGGG/8GO2cLvQmRV/DBz8pyjZatZUJzvQ0dYeSZXs70xtbvRKWV0M2EjAKeXvfmGDuor3WF/1V+xaefDNtM2VBCVfYnjAWnsytAO6aUo0Bd1o+DjqQX7ctRrhn4QTKuu5PCouzdaafXGdkRBdYxIyW/Kl7dHmcd4PVY5uzM55ptnXSggF1h8Rf47Oz/0OaeeYJm6BtL4HR87qX3lTAnu5YfHkB+7nov3Q90gRYhbovP1iZVFXkt7hAxCeRBzj7PvvyfwFQSwMEFAACAAgAgkvGVOD4jw1JAAAAagAAABsAAAB1bml2ZXJzYWwvdW5pdmVyc2FsLnBuZy54bWyzsa/IzVEoSy0qzszPs1Uy1DNQsrfj5bIpKEoty0wtV6gAihnpGUCAkkIlKrc8M6Ukw1bJ0tQSIZaRmpmeUWKrZG6IENQHGgk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CCS8ZUBqKuqXIGAAAmGQAAHQAAAAAAAAABAAAAAADgEQAAdW5pdmVyc2FsL2NvbW1vbl9tZXNzYWdlcy5sbmdQSwECAAAUAAIACACCS8ZUuIK7sqMAAACAAQAALgAAAAAAAAABAAAAAACNGAAAdW5pdmVyc2FsL3BsYXliYWNrX2FuZF9uYXZpZ2F0aW9uX3NldHRpbmdzLnhtbFBLAQIAABQAAgAIAIJLxlRZgY6BUQQAANwVAAAnAAAAAAAAAAEAAAAAAHwZAAB1bml2ZXJzYWwvZmxhc2hfcHVibGlzaGluZ19zZXR0aW5ncy54bWxQSwECAAAUAAIACACCS8ZUmyyymYcDAADhDAAAIQAAAAAAAAABAAAAAAASHgAAdW5pdmVyc2FsL2ZsYXNoX3NraW5fc2V0dGluZ3MueG1sUEsBAgAAFAACAAgAgkvGVJFKGs9MBAAAZhUAACYAAAAAAAAAAQAAAAAA2CEAAHVuaXZlcnNhbC9odG1sX3B1Ymxpc2hpbmdfc2V0dGluZ3MueG1sUEsBAgAAFAACAAgAgkvGVOtN4qnDAQAAiwYAACEAAAAAAAAAAQAAAAAAaCYAAHVuaXZlcnNhbC9odG1sX3NraW5fc2V0dGluZ3MuanNvblBLAQIAABQAAgAIAIJLxlSUE7MiaQAAAG4AAAAcAAAAAAAAAAEAAAAAAGooAAB1bml2ZXJzYWwvbG9jYWxfc2V0dGluZ3MueG1sUEsBAgAAFAACAAgAgkvGVCAwJbjAEgAA2DMAABcAAAAAAAAAAAAAAAAADSkAAHVuaXZlcnNhbC91bml2ZXJzYWwucG5nUEsBAgAAFAACAAgAgkvGVOD4jw1JAAAAagAAABsAAAAAAAAAAQAAAAAAAjwAAHVuaXZlcnNhbC91bml2ZXJzYWwucG5nLnhtbFBLAQIAABQAAgAIAOxcKlT2sQ5CowUAAKUVAAAgAAAAAAAAAAEAAAAAAIQ8AAB2aWRlb2xlY3R1cmUvY29tbW9uX21lc3NhZ2VzLmxuZ1BLAQIAABQAAgAIAOxcKlQVHmAbowAAAH8BAAAxAAAAAAAAAAEAAAAAAGVCAAB2aWRlb2xlY3R1cmUvcGxheWJhY2tfYW5kX25hdmlnYXRpb25fc2V0dGluZ3MueG1sUEsBAgAAFAACAAgA7FwqVKeK7jYMBQAA5RkAACoAAAAAAAAAAQAAAAAAV0MAAHZpZGVvbGVjdHVyZS9mbGFzaF9wdWJsaXNoaW5nX3NldHRpbmdzLnhtbFBLAQIAABQAAgAIAOxcKlSPdlX+bwIAAIcIAAAkAAAAAAAAAAEAAAAAAKtIAAB2aWRlb2xlY3R1cmUvZmxhc2hfc2tpbl9zZXR0aW5ncy54bWxQSwECAAAUAAIACADsXCpUfJ+ECgIFAABdGQAAKQAAAAAAAAABAAAAAABcSwAAdmlkZW9sZWN0dXJlL2h0bWxfcHVibGlzaGluZ19zZXR0aW5ncy54bWxQSwECAAAUAAIACADsXCpUk2hAfocBAADZBAAAJAAAAAAAAAABAAAAAAClUAAAdmlkZW9sZWN0dXJlL2h0bWxfc2tpbl9zZXR0aW5ncy5qc29uUEsBAgAAFAACAAgA7FwqVLx9NfdKAAAASQAAAB8AAAAAAAAAAQAAAAAAblIAAHZpZGVvbGVjdHVyZS9sb2NhbF9zZXR0aW5ncy54bWxQSwUGAAAAABgAGABqBwAA9VI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4. DHIS2 Customization\\Production&quot;],[&quot;\uFFFD\uFFFD\uFFFDx{36D1059D-F3B6-43C3-9DD5-0F5046437A9F}&quot;,&quot;C:\\Users\\simonase\\Documents\\Maintenance course\\Source file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3.1.1 Theory of the category model&quot;,&quot;onlineDestinationFolderId&quot;:&quot;06eddf46-cd9d-11ec-943b-1a0a72ea7201&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B61D5D3-8E6E-4886-9F1E-375AB19ED31C}:428"/>
  <p:tag name="TIMING" val="|1.516"/>
  <p:tag name="ISPRING_SLIDE_ID_2" val="{E1029908-17D3-4D7F-A589-1E9ED57B9EDD}"/>
  <p:tag name="GENSWF_ADVANCE_TIME" val="4.000"/>
</p:tagLst>
</file>

<file path=ppt/tags/tag11.xml><?xml version="1.0" encoding="utf-8"?>
<p:tagLst xmlns:a="http://schemas.openxmlformats.org/drawingml/2006/main" xmlns:r="http://schemas.openxmlformats.org/officeDocument/2006/relationships" xmlns:p="http://schemas.openxmlformats.org/presentationml/2006/main">
  <p:tag name="GENSWF_SLIDE_UID" val="{4F00E2FC-85EA-49E5-B034-A7DFE49A9591}:415"/>
  <p:tag name="ISPRING_CUSTOM_TIMING_USED" val="1"/>
  <p:tag name="ISPRING_SLIDE_INDENT_LEVEL" val="0"/>
  <p:tag name="GENSWF_ADVANCE_TIME" val="19.437"/>
  <p:tag name="TIMING" val="|6.904|4.217|5.061|1.723"/>
  <p:tag name="ISPRING_SLIDE_ID_2" val="{0A19ADE1-EFA8-40E1-8BC8-C1D4C59ADD53}"/>
</p:tagLst>
</file>

<file path=ppt/tags/tag12.xml><?xml version="1.0" encoding="utf-8"?>
<p:tagLst xmlns:a="http://schemas.openxmlformats.org/drawingml/2006/main" xmlns:r="http://schemas.openxmlformats.org/officeDocument/2006/relationships" xmlns:p="http://schemas.openxmlformats.org/presentationml/2006/main">
  <p:tag name="GENSWF_SLIDE_UID" val="{09A0E7AC-E7F7-41EE-B6FC-2E66A4D8EDB6}:416"/>
  <p:tag name="ISPRING_CUSTOM_TIMING_USED" val="1"/>
  <p:tag name="ISPRING_SLIDE_INDENT_LEVEL" val="0"/>
  <p:tag name="GENSWF_ADVANCE_TIME" val="22.056"/>
  <p:tag name="TIMING" val="|1.895|3.184|4.665|8.494"/>
  <p:tag name="ISPRING_SLIDE_ID_2" val="{04057BA8-E84D-431E-B340-87E106494FB0}"/>
</p:tagLst>
</file>

<file path=ppt/tags/tag13.xml><?xml version="1.0" encoding="utf-8"?>
<p:tagLst xmlns:a="http://schemas.openxmlformats.org/drawingml/2006/main" xmlns:r="http://schemas.openxmlformats.org/officeDocument/2006/relationships" xmlns:p="http://schemas.openxmlformats.org/presentationml/2006/main">
  <p:tag name="GENSWF_SLIDE_UID" val="{B3AE5B87-A22A-48C8-A80B-14FDA4065A80}:417"/>
  <p:tag name="ISPRING_CUSTOM_TIMING_USED" val="1"/>
  <p:tag name="ISPRING_SLIDE_INDENT_LEVEL" val="0"/>
  <p:tag name="GENSWF_ADVANCE_TIME" val="25.968"/>
  <p:tag name="TIMING" val="|3.84|5.395|3.245|2.396|2.402|6.75"/>
  <p:tag name="ISPRING_SLIDE_ID_2" val="{A0585A22-A838-4CB9-9137-7D902AFFC717}"/>
</p:tagLst>
</file>

<file path=ppt/tags/tag14.xml><?xml version="1.0" encoding="utf-8"?>
<p:tagLst xmlns:a="http://schemas.openxmlformats.org/drawingml/2006/main" xmlns:r="http://schemas.openxmlformats.org/officeDocument/2006/relationships" xmlns:p="http://schemas.openxmlformats.org/presentationml/2006/main">
  <p:tag name="GENSWF_SLIDE_UID" val="{512F6666-6008-48F5-8612-85DC2B8B3186}:418"/>
  <p:tag name="ISPRING_CUSTOM_TIMING_USED" val="1"/>
  <p:tag name="ISPRING_SLIDE_INDENT_LEVEL" val="0"/>
  <p:tag name="GENSWF_ADVANCE_TIME" val="8.712"/>
  <p:tag name="TIMING" val="|2.574"/>
  <p:tag name="ISPRING_SLIDE_ID_2" val="{6B95E2F5-5BDE-4FA4-8EF5-05A997F6D436}"/>
</p:tagLst>
</file>

<file path=ppt/tags/tag15.xml><?xml version="1.0" encoding="utf-8"?>
<p:tagLst xmlns:a="http://schemas.openxmlformats.org/drawingml/2006/main" xmlns:r="http://schemas.openxmlformats.org/officeDocument/2006/relationships" xmlns:p="http://schemas.openxmlformats.org/presentationml/2006/main">
  <p:tag name="GENSWF_SLIDE_UID" val="{6129963D-1596-4ACD-9B8A-5E7FA8480FAF}:419"/>
  <p:tag name="ISPRING_CUSTOM_TIMING_USED" val="1"/>
  <p:tag name="ISPRING_SLIDE_INDENT_LEVEL" val="0"/>
  <p:tag name="GENSWF_ADVANCE_TIME" val="17.664"/>
  <p:tag name="TIMING" val="|4.992|4.683|2.719"/>
  <p:tag name="ISPRING_SLIDE_ID_2" val="{C6FF7E0E-F130-441C-8370-5E939EF2681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0328860-30AF-4675-907B-48503D282F27}:429"/>
  <p:tag name="GENSWF_ADVANCE_TIME" val="16.320"/>
  <p:tag name="TIMING" val="|4.847|4.425|0.78|2.014"/>
  <p:tag name="ISPRING_SLIDE_ID_2" val="{0B4066F3-C877-47F4-8433-1EA64C9F40BA}"/>
</p:tagLst>
</file>

<file path=ppt/tags/tag17.xml><?xml version="1.0" encoding="utf-8"?>
<p:tagLst xmlns:a="http://schemas.openxmlformats.org/drawingml/2006/main" xmlns:r="http://schemas.openxmlformats.org/officeDocument/2006/relationships" xmlns:p="http://schemas.openxmlformats.org/presentationml/2006/main">
  <p:tag name="GENSWF_SLIDE_UID" val="{8B71A016-A4DF-46AC-8DD5-4AEFA6B3B07B}:420"/>
  <p:tag name="ISPRING_CUSTOM_TIMING_USED" val="1"/>
  <p:tag name="ISPRING_SLIDE_INDENT_LEVEL" val="0"/>
  <p:tag name="GENSWF_ADVANCE_TIME" val="34.176"/>
  <p:tag name="TIMING" val="|12.809|5.537|7.478|5.69"/>
  <p:tag name="ISPRING_SLIDE_ID_2" val="{68CAD062-B380-49E7-8033-864A9F6315F7}"/>
</p:tagLst>
</file>

<file path=ppt/tags/tag18.xml><?xml version="1.0" encoding="utf-8"?>
<p:tagLst xmlns:a="http://schemas.openxmlformats.org/drawingml/2006/main" xmlns:r="http://schemas.openxmlformats.org/officeDocument/2006/relationships" xmlns:p="http://schemas.openxmlformats.org/presentationml/2006/main">
  <p:tag name="GENSWF_SLIDE_UID" val="{029F3025-DCAD-4BC0-AA50-05AA16691215}:422"/>
  <p:tag name="ISPRING_CUSTOM_TIMING_USED" val="1"/>
  <p:tag name="ISPRING_SLIDE_INDENT_LEVEL" val="0"/>
  <p:tag name="GENSWF_ADVANCE_TIME" val="10.269"/>
  <p:tag name="TIMING" val="|1.259|6.217"/>
  <p:tag name="ISPRING_SLIDE_ID_2" val="{080D2023-CBBB-40B5-A51C-7B575904C2F2}"/>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B8B7876-FB28-4010-B3A8-D6B81037DCFE}:430"/>
  <p:tag name="GENSWF_ADVANCE_TIME" val="9.600"/>
  <p:tag name="TIMING" val="|0.698|4.953|2.517"/>
  <p:tag name="ISPRING_SLIDE_ID_2" val="{19A4FC85-86ED-4FFF-A114-8ACFAA71A27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6BAA1DE0-FE76-40A7-9282-8F6116B58828}"/>
</p:tagLst>
</file>

<file path=ppt/tags/tag20.xml><?xml version="1.0" encoding="utf-8"?>
<p:tagLst xmlns:a="http://schemas.openxmlformats.org/drawingml/2006/main" xmlns:r="http://schemas.openxmlformats.org/officeDocument/2006/relationships" xmlns:p="http://schemas.openxmlformats.org/presentationml/2006/main">
  <p:tag name="GENSWF_SLIDE_UID" val="{3A42CAB0-CD1A-4B69-A3AF-3517D67E3C28}:423"/>
  <p:tag name="ISPRING_CUSTOM_TIMING_USED" val="1"/>
  <p:tag name="ISPRING_SLIDE_INDENT_LEVEL" val="0"/>
  <p:tag name="GENSWF_ADVANCE_TIME" val="47.712"/>
  <p:tag name="TIMING" val="|9.494|9.84|12.72|2.593|2.735|2.703|2.582|2.654|1.891"/>
  <p:tag name="ISPRING_SLIDE_ID_2" val="{1215E7C6-065B-458A-A723-3C8312E8A699}"/>
</p:tagLst>
</file>

<file path=ppt/tags/tag21.xml><?xml version="1.0" encoding="utf-8"?>
<p:tagLst xmlns:a="http://schemas.openxmlformats.org/drawingml/2006/main" xmlns:r="http://schemas.openxmlformats.org/officeDocument/2006/relationships" xmlns:p="http://schemas.openxmlformats.org/presentationml/2006/main">
  <p:tag name="GENSWF_SLIDE_UID" val="{B329A804-B304-47C0-A86F-694C3308F168}:424"/>
  <p:tag name="ISPRING_CUSTOM_TIMING_USED" val="1"/>
  <p:tag name="ISPRING_SLIDE_INDENT_LEVEL" val="0"/>
  <p:tag name="GENSWF_ADVANCE_TIME" val="21.096"/>
  <p:tag name="ISPRING_SLIDE_ID_2" val="{45AE2560-A9AA-4596-AA06-8E949ACDE245}"/>
  <p:tag name="TIMING" val="|5.457|6.155"/>
</p:tagLst>
</file>

<file path=ppt/tags/tag22.xml><?xml version="1.0" encoding="utf-8"?>
<p:tagLst xmlns:a="http://schemas.openxmlformats.org/drawingml/2006/main" xmlns:r="http://schemas.openxmlformats.org/officeDocument/2006/relationships" xmlns:p="http://schemas.openxmlformats.org/presentationml/2006/main">
  <p:tag name="GENSWF_SLIDE_UID" val="{186FF07B-9CFE-47A3-9145-AE2530315C35}:425"/>
  <p:tag name="ISPRING_CUSTOM_TIMING_USED" val="1"/>
  <p:tag name="ISPRING_SLIDE_INDENT_LEVEL" val="0"/>
  <p:tag name="GENSWF_ADVANCE_TIME" val="10.368"/>
  <p:tag name="ISPRING_SLIDE_ID_2" val="{6B4E83F8-CFD6-4CB4-8C3D-8835BCC5C879}"/>
  <p:tag name="TIMING" val="|4.782"/>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00A871C-03FC-401A-953E-8D02012FF8F3}:431"/>
  <p:tag name="GENSWF_ADVANCE_TIME" val="19.008"/>
  <p:tag name="ISPRING_SLIDE_ID_2" val="{23907991-8744-4D5F-942C-6AB20C1788D3}"/>
  <p:tag name="TIMING" val="|2.944|5.581|3.544|3.301"/>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77.288"/>
  <p:tag name="ISPRING_SLIDE_ID_2" val="{2CFA123D-B9BF-4E38-AB8D-83D1952619BF}"/>
  <p:tag name="TIMING" val="|2.834|1.441|6.949|5.984|11.022|1.844|0.766|7.06|10.036|9.529"/>
</p:tagLst>
</file>

<file path=ppt/tags/tag2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8697A191-3ACD-4577-8674-EE2500AEE6E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23.088"/>
  <p:tag name="TIMING" val="|1.708|2.522|3.729|5.498|6.273"/>
  <p:tag name="ISPRING_SLIDE_ID_2" val="{79EF3939-F073-47A4-8D34-D40FC3F5A1FD}"/>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9.840"/>
  <p:tag name="TIMING" val="|0.998|1.609|2.347"/>
  <p:tag name="ISPRING_SLIDE_ID_2" val="{A0E42559-D09E-4932-8427-482F0D144B0C}"/>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2.648"/>
  <p:tag name="TIMING" val="|1.305|5.25|1.514|1.532"/>
  <p:tag name="ISPRING_SLIDE_ID_2" val="{4E268DF7-A5CA-4FC0-88DC-E56BCDFC4730}"/>
</p:tagLst>
</file>

<file path=ppt/tags/tag6.xml><?xml version="1.0" encoding="utf-8"?>
<p:tagLst xmlns:a="http://schemas.openxmlformats.org/drawingml/2006/main" xmlns:r="http://schemas.openxmlformats.org/officeDocument/2006/relationships" xmlns:p="http://schemas.openxmlformats.org/presentationml/2006/main">
  <p:tag name="GENSWF_SLIDE_UID" val="{768B20D3-7651-4EB8-BC4A-BFBBC1D0C345}:412"/>
  <p:tag name="ISPRING_CUSTOM_TIMING_USED" val="1"/>
  <p:tag name="ISPRING_SLIDE_INDENT_LEVEL" val="0"/>
  <p:tag name="GENSWF_ADVANCE_TIME" val="19.959"/>
  <p:tag name="TIMING" val="|7.303|4.26|1.501|1.779|2.344"/>
  <p:tag name="ISPRING_SLIDE_ID_2" val="{412E9BB3-581B-41A0-ADEB-160D985DFC65}"/>
</p:tagLst>
</file>

<file path=ppt/tags/tag7.xml><?xml version="1.0" encoding="utf-8"?>
<p:tagLst xmlns:a="http://schemas.openxmlformats.org/drawingml/2006/main" xmlns:r="http://schemas.openxmlformats.org/officeDocument/2006/relationships" xmlns:p="http://schemas.openxmlformats.org/presentationml/2006/main">
  <p:tag name="GENSWF_SLIDE_UID" val="{8B59201A-CD8C-43B3-9316-8E87A05723E2}:413"/>
  <p:tag name="ISPRING_CUSTOM_TIMING_USED" val="1"/>
  <p:tag name="ISPRING_SLIDE_INDENT_LEVEL" val="0"/>
  <p:tag name="GENSWF_ADVANCE_TIME" val="9.720"/>
  <p:tag name="TIMING" val="|5.988"/>
  <p:tag name="ISPRING_SLIDE_ID_2" val="{ABBFB49F-BF56-407E-A885-79D3E1138819}"/>
</p:tagLst>
</file>

<file path=ppt/tags/tag8.xml><?xml version="1.0" encoding="utf-8"?>
<p:tagLst xmlns:a="http://schemas.openxmlformats.org/drawingml/2006/main" xmlns:r="http://schemas.openxmlformats.org/officeDocument/2006/relationships" xmlns:p="http://schemas.openxmlformats.org/presentationml/2006/main">
  <p:tag name="GENSWF_SLIDE_UID" val="{C420C5B9-1CAA-4240-894A-EEE591F4A3B5}:414"/>
  <p:tag name="ISPRING_CUSTOM_TIMING_USED" val="1"/>
  <p:tag name="ISPRING_SLIDE_INDENT_LEVEL" val="0"/>
  <p:tag name="GENSWF_ADVANCE_TIME" val="9.888"/>
  <p:tag name="TIMING" val="|4.009|1.594"/>
  <p:tag name="ISPRING_SLIDE_ID_2" val="{C0D5AD0D-F784-426B-9703-395ADFA6A6B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ECF0EA5-DEFD-4F1E-A6CA-15CC972DB9E0}:427"/>
  <p:tag name="GENSWF_ADVANCE_TIME" val="15.888"/>
  <p:tag name="TIMING" val="|1.025|5.616"/>
  <p:tag name="ISPRING_SLIDE_ID_2" val="{E4D67AF9-E1E1-4B7D-AB61-27E800B50F6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16130</TotalTime>
  <Words>1667</Words>
  <Application>Microsoft Macintosh PowerPoint</Application>
  <PresentationFormat>Widescreen</PresentationFormat>
  <Paragraphs>246</Paragraphs>
  <Slides>24</Slides>
  <Notes>24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4 key terms to understand disaggregations in DHIS2</vt:lpstr>
      <vt:lpstr>4 key terms to understand disaggregations in DHIS2</vt:lpstr>
      <vt:lpstr>4 key terms to understand disaggregations in DHIS2</vt:lpstr>
      <vt:lpstr>4 key terms to understand disaggregations in DHIS2</vt:lpstr>
      <vt:lpstr>4 key terms to understand disaggregations in DHIS2</vt:lpstr>
      <vt:lpstr>2 Principles of category option creation</vt:lpstr>
      <vt:lpstr>2 Principles of category option creation</vt:lpstr>
      <vt:lpstr>4 key terms to understand disaggregations in DHIS2</vt:lpstr>
      <vt:lpstr>PowerPoint Presentation</vt:lpstr>
      <vt:lpstr>4 key terms to understand disaggregations in DHIS2</vt:lpstr>
      <vt:lpstr>4 key terms to understand disaggregations in DHIS2</vt:lpstr>
      <vt:lpstr>4 key terms to understand disaggregations in DHIS2</vt:lpstr>
      <vt:lpstr>4 key terms to understand disaggregations in DHIS2</vt:lpstr>
      <vt:lpstr>4 key terms to understand disaggregations in DHIS2</vt:lpstr>
      <vt:lpstr>4 key terms to understand disaggregations in DHIS2</vt:lpstr>
      <vt:lpstr>4 key terms to understand disaggregations in DHIS2</vt:lpstr>
      <vt:lpstr>4 key terms to understand disaggregations in DHIS2</vt:lpstr>
      <vt:lpstr>4 key terms to understand disaggregations in DHIS2</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Theory of the category model</dc:title>
  <dc:subject>elearning</dc:subject>
  <dc:creator>Alejandra Avila</dc:creator>
  <cp:lastModifiedBy>Simona Sekerova</cp:lastModifiedBy>
  <cp:revision>828</cp:revision>
  <cp:lastPrinted>2021-06-09T13:32:46Z</cp:lastPrinted>
  <dcterms:created xsi:type="dcterms:W3CDTF">2021-02-03T12:41:27Z</dcterms:created>
  <dcterms:modified xsi:type="dcterms:W3CDTF">2023-04-18T08:32:24Z</dcterms:modified>
</cp:coreProperties>
</file>